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16"/>
  </p:notesMasterIdLst>
  <p:handoutMasterIdLst>
    <p:handoutMasterId r:id="rId17"/>
  </p:handoutMasterIdLst>
  <p:sldIdLst>
    <p:sldId id="287" r:id="rId5"/>
    <p:sldId id="294" r:id="rId6"/>
    <p:sldId id="290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80" r:id="rId1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_Image version" id="{E8D0D622-F6C6-F44A-B365-B4A5FF6195C2}">
          <p14:sldIdLst>
            <p14:sldId id="287"/>
          </p14:sldIdLst>
        </p14:section>
        <p14:section name="Contents page" id="{9D221634-295C-7843-AF5C-A0CB4F229241}">
          <p14:sldIdLst>
            <p14:sldId id="294"/>
          </p14:sldIdLst>
        </p14:section>
        <p14:section name="Chapter page" id="{FD05EE94-C931-8C4B-83A2-004B32AA1207}">
          <p14:sldIdLst>
            <p14:sldId id="290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  <p14:section name="End page" id="{3F9D54A7-3BE2-2540-BB4C-DFE5509085F3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9002F"/>
    <a:srgbClr val="C7000B"/>
    <a:srgbClr val="575756"/>
    <a:srgbClr val="4B4C4B"/>
    <a:srgbClr val="353530"/>
    <a:srgbClr val="4D4D4C"/>
    <a:srgbClr val="DD4654"/>
    <a:srgbClr val="FFFFFF"/>
    <a:srgbClr val="F3D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67"/>
  </p:normalViewPr>
  <p:slideViewPr>
    <p:cSldViewPr snapToGrid="0" snapToObjects="1">
      <p:cViewPr varScale="1">
        <p:scale>
          <a:sx n="74" d="100"/>
          <a:sy n="74" d="100"/>
        </p:scale>
        <p:origin x="1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5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BC6FADA1-64AC-754D-8189-CC7486A73A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D08BA7CF-6D0E-3345-90BD-85C5AFAE5B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4"/>
          <a:stretch/>
        </p:blipFill>
        <p:spPr>
          <a:xfrm>
            <a:off x="0" y="375"/>
            <a:ext cx="12197432" cy="5599236"/>
          </a:xfrm>
          <a:prstGeom prst="rect">
            <a:avLst/>
          </a:prstGeom>
        </p:spPr>
      </p:pic>
      <p:sp>
        <p:nvSpPr>
          <p:cNvPr id="18" name="L 形 17"/>
          <p:cNvSpPr/>
          <p:nvPr userDrawn="1"/>
        </p:nvSpPr>
        <p:spPr>
          <a:xfrm rot="5400000">
            <a:off x="5352597" y="2376386"/>
            <a:ext cx="744262" cy="762208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181685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00C28CF6-72CE-7444-957F-92103ED405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BEE1CA6-ECDC-5D4C-AF96-D8818FE883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476"/>
          <a:stretch/>
        </p:blipFill>
        <p:spPr>
          <a:xfrm>
            <a:off x="0" y="374"/>
            <a:ext cx="12197432" cy="5590529"/>
          </a:xfrm>
          <a:prstGeom prst="rect">
            <a:avLst/>
          </a:prstGeom>
        </p:spPr>
      </p:pic>
      <p:sp>
        <p:nvSpPr>
          <p:cNvPr id="9" name="L 形 8"/>
          <p:cNvSpPr/>
          <p:nvPr userDrawn="1"/>
        </p:nvSpPr>
        <p:spPr>
          <a:xfrm rot="5400000">
            <a:off x="5945516" y="2323519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4913952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2894DB30-FB81-8C43-84D2-D602CEBBFC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85547E01-69EF-354E-A3D7-2F57B5B164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4099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ce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02"/>
          <a:stretch/>
        </p:blipFill>
        <p:spPr>
          <a:xfrm>
            <a:off x="0" y="-74021"/>
            <a:ext cx="12197432" cy="5668718"/>
          </a:xfrm>
          <a:prstGeom prst="rect">
            <a:avLst/>
          </a:prstGeom>
        </p:spPr>
      </p:pic>
      <p:sp>
        <p:nvSpPr>
          <p:cNvPr id="8" name="L 形 7"/>
          <p:cNvSpPr/>
          <p:nvPr userDrawn="1"/>
        </p:nvSpPr>
        <p:spPr>
          <a:xfrm rot="5400000">
            <a:off x="7929967" y="1657555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6005" y="1940429"/>
            <a:ext cx="6522800" cy="114845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C25CFD13-9C9C-6F4D-9AC2-E2D74CD60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2855" y="6237532"/>
            <a:ext cx="1483104" cy="279014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3BE97340-3746-2843-A081-908ECE911D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4275" y="900634"/>
            <a:ext cx="6586025" cy="81386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pag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568EC886-2612-1F43-AB51-21A76A078357}"/>
              </a:ext>
            </a:extLst>
          </p:cNvPr>
          <p:cNvSpPr txBox="1"/>
          <p:nvPr userDrawn="1"/>
        </p:nvSpPr>
        <p:spPr>
          <a:xfrm>
            <a:off x="918916" y="707688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zh-CN" altLang="en-US" sz="3636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3" name="直线连接符 14">
            <a:extLst>
              <a:ext uri="{FF2B5EF4-FFF2-40B4-BE49-F238E27FC236}">
                <a16:creationId xmlns:a16="http://schemas.microsoft.com/office/drawing/2014/main" xmlns="" id="{C79E9F57-49BC-DC4A-B843-36D48051C848}"/>
              </a:ext>
            </a:extLst>
          </p:cNvPr>
          <p:cNvCxnSpPr>
            <a:cxnSpLocks/>
          </p:cNvCxnSpPr>
          <p:nvPr userDrawn="1"/>
        </p:nvCxnSpPr>
        <p:spPr>
          <a:xfrm flipH="1">
            <a:off x="1027792" y="1349255"/>
            <a:ext cx="2009322" cy="0"/>
          </a:xfrm>
          <a:prstGeom prst="line">
            <a:avLst/>
          </a:prstGeom>
          <a:ln w="28575">
            <a:solidFill>
              <a:srgbClr val="C7000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7">
            <a:extLst>
              <a:ext uri="{FF2B5EF4-FFF2-40B4-BE49-F238E27FC236}">
                <a16:creationId xmlns:a16="http://schemas.microsoft.com/office/drawing/2014/main" xmlns="" id="{C44EC82C-525F-C34C-AB0C-24955CEA0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908" y="1900238"/>
            <a:ext cx="10122060" cy="3013725"/>
          </a:xfrm>
          <a:prstGeom prst="rect">
            <a:avLst/>
          </a:prstGeom>
        </p:spPr>
        <p:txBody>
          <a:bodyPr lIns="0" tIns="0" rIns="0" bIns="0"/>
          <a:lstStyle>
            <a:lvl1pPr marL="412750" indent="-398463">
              <a:lnSpc>
                <a:spcPts val="2140"/>
              </a:lnSpc>
              <a:buFont typeface="+mj-lt"/>
              <a:buAutoNum type="arabicPeriod"/>
              <a:tabLst/>
              <a:defRPr sz="2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</a:defRPr>
            </a:lvl1pPr>
            <a:lvl2pPr marL="412750" indent="-398463">
              <a:buFont typeface="+mj-lt"/>
              <a:buAutoNum type="arabicPeriod"/>
              <a:tabLst/>
              <a:defRPr/>
            </a:lvl2pPr>
            <a:lvl3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4287" indent="0">
              <a:buFont typeface="+mj-lt"/>
              <a:buNone/>
              <a:tabLst/>
              <a:defRPr sz="2200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422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1" y="1512875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501" marR="0" indent="-285750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baseline="0">
                <a:latin typeface="+mn-lt"/>
                <a:ea typeface="Microsoft YaHei" panose="020B0503020204020204" pitchFamily="34" charset="-122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baseline="0">
                <a:latin typeface="+mn-lt"/>
                <a:ea typeface="Microsoft YaHei" panose="020B0503020204020204" pitchFamily="34" charset="-122"/>
              </a:defRPr>
            </a:lvl3pPr>
            <a:lvl4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4pPr>
            <a:lvl5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9026" marR="0" lvl="1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7913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738613-2341-9046-8E35-A1048C744AF2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74948CB-D146-5247-A1C4-675148CE077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076" y="5972665"/>
            <a:ext cx="2260800" cy="4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E886C4A9-2C5E-EC44-8D62-420DF3BE0B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52" y="6325091"/>
            <a:ext cx="1270800" cy="275024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E2171E79-11D3-8648-9BEA-3C7660378B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69" y="2625389"/>
            <a:ext cx="1963324" cy="4233515"/>
            <a:chOff x="5343883" y="-48857"/>
            <a:chExt cx="3263588" cy="7037279"/>
          </a:xfrm>
        </p:grpSpPr>
        <p:sp>
          <p:nvSpPr>
            <p:cNvPr id="69" name="矩形 13">
              <a:extLst>
                <a:ext uri="{FF2B5EF4-FFF2-40B4-BE49-F238E27FC236}">
                  <a16:creationId xmlns:a16="http://schemas.microsoft.com/office/drawing/2014/main" xmlns="" id="{2056A118-9F13-2644-8C4D-19B83F915923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70" name="文本框 15">
              <a:extLst>
                <a:ext uri="{FF2B5EF4-FFF2-40B4-BE49-F238E27FC236}">
                  <a16:creationId xmlns:a16="http://schemas.microsoft.com/office/drawing/2014/main" xmlns="" id="{B22FD20B-FED1-F14A-B606-EFB600078EA5}"/>
                </a:ext>
              </a:extLst>
            </p:cNvPr>
            <p:cNvSpPr txBox="1"/>
            <p:nvPr userDrawn="1"/>
          </p:nvSpPr>
          <p:spPr>
            <a:xfrm>
              <a:off x="5352721" y="1694497"/>
              <a:ext cx="1636699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13">
              <a:extLst>
                <a:ext uri="{FF2B5EF4-FFF2-40B4-BE49-F238E27FC236}">
                  <a16:creationId xmlns:a16="http://schemas.microsoft.com/office/drawing/2014/main" xmlns="" id="{1BDF5E4A-1867-8E41-834A-BEF7F7DBCA4B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72" name="矩形 13">
              <a:extLst>
                <a:ext uri="{FF2B5EF4-FFF2-40B4-BE49-F238E27FC236}">
                  <a16:creationId xmlns:a16="http://schemas.microsoft.com/office/drawing/2014/main" xmlns="" id="{C1206869-819B-184C-810B-151F92C62236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73" name="矩形 13">
              <a:extLst>
                <a:ext uri="{FF2B5EF4-FFF2-40B4-BE49-F238E27FC236}">
                  <a16:creationId xmlns:a16="http://schemas.microsoft.com/office/drawing/2014/main" xmlns="" id="{7532BB58-5C8F-B442-A115-B92066928429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74" name="矩形 13">
              <a:extLst>
                <a:ext uri="{FF2B5EF4-FFF2-40B4-BE49-F238E27FC236}">
                  <a16:creationId xmlns:a16="http://schemas.microsoft.com/office/drawing/2014/main" xmlns="" id="{19E144E8-C437-8E49-8068-D750BCB2B2F7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75" name="矩形 13">
              <a:extLst>
                <a:ext uri="{FF2B5EF4-FFF2-40B4-BE49-F238E27FC236}">
                  <a16:creationId xmlns:a16="http://schemas.microsoft.com/office/drawing/2014/main" xmlns="" id="{F707D190-CC54-CA46-946B-8609C53E3CB9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矩形 13">
              <a:extLst>
                <a:ext uri="{FF2B5EF4-FFF2-40B4-BE49-F238E27FC236}">
                  <a16:creationId xmlns:a16="http://schemas.microsoft.com/office/drawing/2014/main" xmlns="" id="{CA69D07A-4CB1-1C44-95EB-D5DD16C88C16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77" name="文本框 15">
              <a:extLst>
                <a:ext uri="{FF2B5EF4-FFF2-40B4-BE49-F238E27FC236}">
                  <a16:creationId xmlns:a16="http://schemas.microsoft.com/office/drawing/2014/main" xmlns="" id="{14051C33-7D8E-ED4E-A31B-8FAA52C8EDA5}"/>
                </a:ext>
              </a:extLst>
            </p:cNvPr>
            <p:cNvSpPr txBox="1"/>
            <p:nvPr userDrawn="1"/>
          </p:nvSpPr>
          <p:spPr>
            <a:xfrm>
              <a:off x="5343883" y="-48857"/>
              <a:ext cx="1358295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Corporate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8" name="矩形 13">
              <a:extLst>
                <a:ext uri="{FF2B5EF4-FFF2-40B4-BE49-F238E27FC236}">
                  <a16:creationId xmlns:a16="http://schemas.microsoft.com/office/drawing/2014/main" xmlns="" id="{697139C8-6378-7346-AA26-3DE355486404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79" name="矩形 13">
              <a:extLst>
                <a:ext uri="{FF2B5EF4-FFF2-40B4-BE49-F238E27FC236}">
                  <a16:creationId xmlns:a16="http://schemas.microsoft.com/office/drawing/2014/main" xmlns="" id="{F79CD551-CACB-A749-9460-B80C1456F4E8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80" name="矩形 13">
              <a:extLst>
                <a:ext uri="{FF2B5EF4-FFF2-40B4-BE49-F238E27FC236}">
                  <a16:creationId xmlns:a16="http://schemas.microsoft.com/office/drawing/2014/main" xmlns="" id="{659202D4-1C13-564B-AD21-AF809769236B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81" name="矩形 13">
              <a:extLst>
                <a:ext uri="{FF2B5EF4-FFF2-40B4-BE49-F238E27FC236}">
                  <a16:creationId xmlns:a16="http://schemas.microsoft.com/office/drawing/2014/main" xmlns="" id="{1D14C75E-3EEE-FA4D-8DA3-70B2C56F286F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82" name="矩形 13">
              <a:extLst>
                <a:ext uri="{FF2B5EF4-FFF2-40B4-BE49-F238E27FC236}">
                  <a16:creationId xmlns:a16="http://schemas.microsoft.com/office/drawing/2014/main" xmlns="" id="{9844BDEE-1453-9A40-B91C-2C526D59737B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83" name="矩形 13">
              <a:extLst>
                <a:ext uri="{FF2B5EF4-FFF2-40B4-BE49-F238E27FC236}">
                  <a16:creationId xmlns:a16="http://schemas.microsoft.com/office/drawing/2014/main" xmlns="" id="{533D13E9-5244-8E4F-9513-C00748CDDDF9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84" name="矩形 13">
              <a:extLst>
                <a:ext uri="{FF2B5EF4-FFF2-40B4-BE49-F238E27FC236}">
                  <a16:creationId xmlns:a16="http://schemas.microsoft.com/office/drawing/2014/main" xmlns="" id="{4EBE9DBF-E87C-4F4D-BBB1-81632C549613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85" name="矩形 13">
              <a:extLst>
                <a:ext uri="{FF2B5EF4-FFF2-40B4-BE49-F238E27FC236}">
                  <a16:creationId xmlns:a16="http://schemas.microsoft.com/office/drawing/2014/main" xmlns="" id="{422FC2B2-7928-F442-949E-D722F3DC9D01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86" name="矩形 13">
              <a:extLst>
                <a:ext uri="{FF2B5EF4-FFF2-40B4-BE49-F238E27FC236}">
                  <a16:creationId xmlns:a16="http://schemas.microsoft.com/office/drawing/2014/main" xmlns="" id="{5F38502B-99C0-4640-9E8D-7247A3238E22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87" name="矩形 13">
              <a:extLst>
                <a:ext uri="{FF2B5EF4-FFF2-40B4-BE49-F238E27FC236}">
                  <a16:creationId xmlns:a16="http://schemas.microsoft.com/office/drawing/2014/main" xmlns="" id="{1399EB62-5216-324F-B66C-AD6ED0004D51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88" name="矩形 13">
              <a:extLst>
                <a:ext uri="{FF2B5EF4-FFF2-40B4-BE49-F238E27FC236}">
                  <a16:creationId xmlns:a16="http://schemas.microsoft.com/office/drawing/2014/main" xmlns="" id="{DEDE780A-8050-FD48-B661-39532349131D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89" name="矩形 13">
              <a:extLst>
                <a:ext uri="{FF2B5EF4-FFF2-40B4-BE49-F238E27FC236}">
                  <a16:creationId xmlns:a16="http://schemas.microsoft.com/office/drawing/2014/main" xmlns="" id="{9BDB304C-5E40-9647-A3EF-75D9BFFB7E5B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0" name="矩形 13">
              <a:extLst>
                <a:ext uri="{FF2B5EF4-FFF2-40B4-BE49-F238E27FC236}">
                  <a16:creationId xmlns:a16="http://schemas.microsoft.com/office/drawing/2014/main" xmlns="" id="{EC3A6DD7-CCD1-0C4F-B8D4-3D01C9FFC289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xmlns="" id="{FC3F3193-22C2-A847-A957-DFCCDA9D1D88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xmlns="" id="{851DFAF5-0D1C-C64A-87B5-B0C9497BA3EB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xmlns="" id="{57EB9D15-6C1C-8340-A5D0-43B865B5951C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xmlns="" id="{2B29D96D-3B3D-B944-92CB-FE0973E33810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xmlns="" id="{35D234AC-C1A2-7248-94C0-BB95C4DFE743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xmlns="" id="{2C241EB7-09A9-7E40-9241-F2D47E53E1FF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97" name="矩形 13">
              <a:extLst>
                <a:ext uri="{FF2B5EF4-FFF2-40B4-BE49-F238E27FC236}">
                  <a16:creationId xmlns:a16="http://schemas.microsoft.com/office/drawing/2014/main" xmlns="" id="{63833C81-CC87-004C-AE5E-CB387B992636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xmlns="" id="{77A96C4C-F3F3-484A-95BE-7E52C33A2FE2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xmlns="" id="{66F0E6F8-F4D3-1B44-BB6D-F328A6CEA0C9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xmlns="" id="{EEFEFB0D-48AF-8147-BDEB-B01E99ED82A7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 smtClean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xmlns="" id="{3F7C47B0-D4EF-7047-9B96-1169C593055C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xmlns="" id="{26A0A468-A37D-824A-8DA2-0B437212E07E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xmlns="" id="{B0E79B3A-2E5F-ED4F-AA3D-00B685B18CA9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xmlns="" id="{32D85E93-C860-B646-A67C-3D2FDCC07E8E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xmlns="" id="{D9E271D3-C782-EA4B-B477-613B5CE7B0DA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xmlns="" id="{3F3501FC-1CA1-714F-BF48-934C859FA443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xmlns="" id="{55D4E001-16C8-3749-9816-95BDA789806E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xmlns="" id="{77AD797E-A6D4-8148-B9A9-59A0D242F0FA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2388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 smtClean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altLang="zh-CN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ACD1975-F435-0C43-9931-DC58CEAFFC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350" y="5239240"/>
            <a:ext cx="1875600" cy="40591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44" y="1474840"/>
            <a:ext cx="3984232" cy="281608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A24FF637-3127-064E-84EE-A0C7EB5BEE96}"/>
              </a:ext>
            </a:extLst>
          </p:cNvPr>
          <p:cNvSpPr txBox="1">
            <a:spLocks/>
          </p:cNvSpPr>
          <p:nvPr userDrawn="1"/>
        </p:nvSpPr>
        <p:spPr>
          <a:xfrm>
            <a:off x="7979357" y="2343267"/>
            <a:ext cx="3225168" cy="2029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65"/>
              </a:lnSpc>
            </a:pP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Copyright©2018 Huawei Technologies Co., Ltd.</a:t>
            </a:r>
            <a:b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</a:b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All Rights Reserved.</a:t>
            </a: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information in this document may contain predictive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statements including, without limitation, statements regarding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future financial and operating results, future product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portfolio, new technology, etc. There are a number of factors that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could cause actual results and developments to differ materially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from those expressed or implied in the predictive statements.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Therefore, such information is provided for reference purpose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only and constitutes neither an offer nor an acceptance. Huawei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may change the information at any time without notice. </a:t>
            </a:r>
          </a:p>
          <a:p>
            <a:pPr>
              <a:lnSpc>
                <a:spcPts val="1065"/>
              </a:lnSpc>
            </a:pPr>
            <a:endParaRPr kumimoji="1" lang="zh-CN" altLang="en-US" sz="779" dirty="0">
              <a:solidFill>
                <a:srgbClr val="1D1D1B"/>
              </a:solidFill>
              <a:latin typeface="+mn-lt"/>
            </a:endParaRP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xmlns="" id="{FBF16AD5-9EBA-8547-984B-E4E106BBD6C0}"/>
              </a:ext>
            </a:extLst>
          </p:cNvPr>
          <p:cNvSpPr txBox="1">
            <a:spLocks/>
          </p:cNvSpPr>
          <p:nvPr userDrawn="1"/>
        </p:nvSpPr>
        <p:spPr>
          <a:xfrm>
            <a:off x="7977672" y="1654431"/>
            <a:ext cx="3481833" cy="582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94"/>
              </a:lnSpc>
            </a:pP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Bring digital to every person, home and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organization for a fully connected,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intelligent world.</a:t>
            </a:r>
            <a:endParaRPr kumimoji="1" lang="zh-CN" altLang="en-US" sz="1200" dirty="0">
              <a:solidFill>
                <a:srgbClr val="1D1D1B"/>
              </a:solidFill>
              <a:latin typeface="+mn-lt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900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3E9716F5-BA15-8E49-87BC-A78702BC9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Author’s name: Samer Saad</a:t>
            </a:r>
            <a:endParaRPr kumimoji="1" lang="en-US" altLang="zh-C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938131F-E767-8C4B-9C7A-D10F13F75A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Security Level:</a:t>
            </a:r>
            <a:endParaRPr lang="en-US" dirty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"/>
              </a:rPr>
              <a:t>Cyber Security Awareness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90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sz="2400" dirty="0"/>
              <a:t>Technology is only a small part of Cyber Defence</a:t>
            </a:r>
          </a:p>
          <a:p>
            <a:r>
              <a:rPr lang="en-GB" altLang="zh-CN" sz="2400" b="1" dirty="0"/>
              <a:t>You </a:t>
            </a:r>
            <a:r>
              <a:rPr lang="en-GB" altLang="zh-CN" sz="2400" dirty="0"/>
              <a:t>are the most important person – protect yourself</a:t>
            </a:r>
          </a:p>
          <a:p>
            <a:r>
              <a:rPr lang="en-GB" altLang="zh-CN" sz="2400" dirty="0"/>
              <a:t>For businesses the most important and best defence is Cyber Security Aware employees – train your staff </a:t>
            </a:r>
          </a:p>
          <a:p>
            <a:endParaRPr lang="en-GB" altLang="zh-CN" sz="2400" dirty="0"/>
          </a:p>
          <a:p>
            <a:pPr marL="0" indent="0" algn="ctr">
              <a:buNone/>
            </a:pPr>
            <a:r>
              <a:rPr lang="en-GB" altLang="zh-CN" sz="2400" dirty="0"/>
              <a:t>Always be aware!</a:t>
            </a:r>
          </a:p>
          <a:p>
            <a:pPr marL="0" indent="0" algn="ctr">
              <a:buNone/>
            </a:pPr>
            <a:r>
              <a:rPr lang="en-GB" altLang="zh-CN" sz="2400" dirty="0"/>
              <a:t>Always be on your guard!</a:t>
            </a:r>
          </a:p>
          <a:p>
            <a:endParaRPr lang="zh-CN" alt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You are the best defence!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225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55250E6-9A98-A349-9E55-0FC2F62C7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908" y="1900238"/>
            <a:ext cx="10122060" cy="4655108"/>
          </a:xfrm>
        </p:spPr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altLang="zh-CN" sz="2800" dirty="0">
                <a:solidFill>
                  <a:prstClr val="black"/>
                </a:solidFill>
                <a:latin typeface="Calibri" panose="020F0502020204030204"/>
                <a:ea typeface="+mn-ea"/>
              </a:rPr>
              <a:t>Need for Cyber Security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altLang="zh-CN" sz="2800" dirty="0">
                <a:solidFill>
                  <a:prstClr val="black"/>
                </a:solidFill>
                <a:latin typeface="Calibri" panose="020F0502020204030204"/>
                <a:ea typeface="+mn-ea"/>
              </a:rPr>
              <a:t>Threats: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Hacking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Malware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 smtClean="0">
                <a:solidFill>
                  <a:prstClr val="black"/>
                </a:solidFill>
                <a:latin typeface="Calibri" panose="020F0502020204030204"/>
              </a:rPr>
              <a:t>Phishing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altLang="zh-CN" sz="2800" dirty="0">
                <a:solidFill>
                  <a:prstClr val="black"/>
                </a:solidFill>
                <a:latin typeface="Calibri" panose="020F0502020204030204"/>
                <a:ea typeface="+mn-ea"/>
              </a:rPr>
              <a:t>Personal Privacy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Public Wi-Fi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Passwords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Router</a:t>
            </a:r>
          </a:p>
          <a:p>
            <a:pPr marL="685800" lvl="1" indent="-228600" defTabSz="914400">
              <a:spcBef>
                <a:spcPts val="500"/>
              </a:spcBef>
              <a:buFont typeface="Arial"/>
              <a:buChar char="•"/>
            </a:pPr>
            <a:r>
              <a:rPr lang="en-GB" altLang="zh-CN" sz="2400" dirty="0">
                <a:solidFill>
                  <a:prstClr val="black"/>
                </a:solidFill>
                <a:latin typeface="Calibri" panose="020F0502020204030204"/>
              </a:rPr>
              <a:t>Internet of Things (IOT)</a:t>
            </a:r>
          </a:p>
          <a:p>
            <a:pPr marL="457200" lvl="1" indent="0" defTabSz="914400">
              <a:spcBef>
                <a:spcPts val="5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8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653A0C7-E727-E943-B886-A847BF608D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Cyber crime is a growing trend</a:t>
            </a:r>
          </a:p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Raise awareness of threats </a:t>
            </a:r>
          </a:p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As with most crimes the police can’t tackle this problem alone</a:t>
            </a:r>
          </a:p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To encourage reporting </a:t>
            </a:r>
          </a:p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Promote Government backed scheme ‘Cyber Essentials’</a:t>
            </a:r>
          </a:p>
          <a:p>
            <a:r>
              <a:rPr lang="en-US" altLang="zh-CN" sz="2800" dirty="0">
                <a:latin typeface="Raleway" charset="0"/>
                <a:ea typeface="Raleway" charset="0"/>
                <a:cs typeface="Raleway" charset="0"/>
              </a:rPr>
              <a:t>Cyber crime is massively under reported.</a:t>
            </a:r>
          </a:p>
          <a:p>
            <a:endParaRPr lang="en-US" altLang="zh-CN" sz="2800" dirty="0">
              <a:latin typeface="Raleway" charset="0"/>
              <a:ea typeface="Raleway" charset="0"/>
              <a:cs typeface="Raleway" charset="0"/>
            </a:endParaRPr>
          </a:p>
          <a:p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0D1B7A-1BF1-9243-B4C2-FD446E0C2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3B6A"/>
                </a:solidFill>
                <a:latin typeface="Raleway SemiBold" charset="0"/>
                <a:ea typeface="Raleway SemiBold" charset="0"/>
                <a:cs typeface="Raleway SemiBold" charset="0"/>
              </a:rPr>
              <a:t>Why is Cyber Awareness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dirty="0"/>
              <a:t>Financial (theft, fraud, blackmail)</a:t>
            </a:r>
          </a:p>
          <a:p>
            <a:r>
              <a:rPr lang="en-GB" altLang="zh-CN" dirty="0"/>
              <a:t>Political /state (state level/ military)</a:t>
            </a:r>
          </a:p>
          <a:p>
            <a:r>
              <a:rPr lang="en-GB" altLang="zh-CN" dirty="0"/>
              <a:t>Fame/ kudos (fun/ status)</a:t>
            </a:r>
          </a:p>
          <a:p>
            <a:r>
              <a:rPr lang="en-GB" altLang="zh-CN" dirty="0"/>
              <a:t>Hacktivism (cause)</a:t>
            </a:r>
          </a:p>
          <a:p>
            <a:r>
              <a:rPr lang="en-GB" altLang="zh-CN" dirty="0"/>
              <a:t>Pen testers (legal hacking)</a:t>
            </a:r>
          </a:p>
          <a:p>
            <a:r>
              <a:rPr lang="en-GB" altLang="zh-CN" dirty="0"/>
              <a:t>Police</a:t>
            </a:r>
          </a:p>
          <a:p>
            <a:r>
              <a:rPr lang="en-GB" altLang="zh-CN" dirty="0"/>
              <a:t>Insider</a:t>
            </a:r>
          </a:p>
          <a:p>
            <a:r>
              <a:rPr lang="en-GB" altLang="zh-CN" dirty="0"/>
              <a:t>Business </a:t>
            </a:r>
          </a:p>
          <a:p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Who is doing the hacking?</a:t>
            </a:r>
            <a:endParaRPr lang="zh-CN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77DF553-ECE7-4AEB-BC60-516ADDF4C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650" y="2220007"/>
            <a:ext cx="4317833" cy="241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dirty="0"/>
              <a:t>Normally loaded onto a computer via a download/attachment/link from an email or website. </a:t>
            </a:r>
          </a:p>
          <a:p>
            <a:r>
              <a:rPr lang="en-GB" altLang="zh-CN" dirty="0"/>
              <a:t>Will either lock the screen or encrypt your data.</a:t>
            </a:r>
          </a:p>
          <a:p>
            <a:r>
              <a:rPr lang="en-GB" altLang="zh-CN" dirty="0"/>
              <a:t>Once Ransomware is uploaded on your computer/tablet/phone it is very difficult to remove without removing all of the data</a:t>
            </a:r>
          </a:p>
          <a:p>
            <a:r>
              <a:rPr lang="en-GB" altLang="zh-CN" dirty="0" err="1"/>
              <a:t>Wannacry</a:t>
            </a:r>
            <a:r>
              <a:rPr lang="en-GB" altLang="zh-CN" dirty="0"/>
              <a:t> attack 2017 - One of the biggest cyber attacks to occur. </a:t>
            </a:r>
          </a:p>
          <a:p>
            <a:r>
              <a:rPr lang="en-GB" altLang="zh-CN" dirty="0"/>
              <a:t>Is said to have hit 300,000 computers in 150 countries.</a:t>
            </a:r>
          </a:p>
          <a:p>
            <a:r>
              <a:rPr lang="en-GB" altLang="zh-CN" dirty="0"/>
              <a:t>Companies affected include; NHS, Renault, FedEx, Spanish telecoms and gas companies, German railways.</a:t>
            </a:r>
          </a:p>
          <a:p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Common threats - Ransomware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0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sz="2400" dirty="0"/>
              <a:t>Back up- Keep a backed up copy of your data. Ensure its not permanently connected to the network.</a:t>
            </a:r>
          </a:p>
          <a:p>
            <a:r>
              <a:rPr lang="en-GB" altLang="zh-CN" sz="2400" dirty="0"/>
              <a:t>Patch- Keep your software up to date. </a:t>
            </a:r>
            <a:r>
              <a:rPr lang="en-GB" altLang="zh-CN" sz="2400" dirty="0" err="1"/>
              <a:t>Wannacry</a:t>
            </a:r>
            <a:r>
              <a:rPr lang="en-GB" altLang="zh-CN" sz="2400" dirty="0"/>
              <a:t> was successful as those affected computers hadn’t updated. The update contained a fix for the problem.</a:t>
            </a:r>
          </a:p>
          <a:p>
            <a:r>
              <a:rPr lang="en-GB" altLang="zh-CN" sz="2400" dirty="0"/>
              <a:t>Attachments- Don’t click on links from emails/SMS as this could easily be from an untrusted source and contain malware like Ransomware</a:t>
            </a:r>
          </a:p>
          <a:p>
            <a:endParaRPr lang="zh-CN" alt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How to tackle Ransomware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511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>
          <a:xfrm>
            <a:off x="736258" y="1449534"/>
            <a:ext cx="10733557" cy="4690459"/>
          </a:xfrm>
        </p:spPr>
        <p:txBody>
          <a:bodyPr/>
          <a:lstStyle/>
          <a:p>
            <a:pPr marL="285750" indent="-285750"/>
            <a:r>
              <a:rPr lang="en-GB" altLang="zh-CN" dirty="0"/>
              <a:t>Is the attempt to obtain sensitive information by deception.  </a:t>
            </a:r>
          </a:p>
          <a:p>
            <a:pPr marL="285750" indent="-285750"/>
            <a:r>
              <a:rPr lang="en-GB" altLang="zh-CN" dirty="0"/>
              <a:t>They will be after your login credentials, payment card details or to upload malware to your computer</a:t>
            </a:r>
          </a:p>
          <a:p>
            <a:pPr marL="285750" indent="-285750"/>
            <a:r>
              <a:rPr lang="en-GB" altLang="zh-CN" dirty="0"/>
              <a:t>The email will normally impersonate a genuine company or person. </a:t>
            </a:r>
          </a:p>
          <a:p>
            <a:pPr marL="11113" indent="0">
              <a:buNone/>
            </a:pPr>
            <a:r>
              <a:rPr lang="en-GB" altLang="zh-CN" sz="2000" dirty="0" smtClean="0">
                <a:solidFill>
                  <a:srgbClr val="193B6A"/>
                </a:solidFill>
                <a:latin typeface="Raleway SemiBold"/>
              </a:rPr>
              <a:t>    How </a:t>
            </a:r>
            <a:r>
              <a:rPr lang="en-GB" altLang="zh-CN" sz="2000" dirty="0">
                <a:solidFill>
                  <a:srgbClr val="193B6A"/>
                </a:solidFill>
                <a:latin typeface="Raleway SemiBold"/>
              </a:rPr>
              <a:t>to tackle the </a:t>
            </a:r>
            <a:r>
              <a:rPr lang="en-GB" altLang="zh-CN" sz="2000" dirty="0" smtClean="0">
                <a:solidFill>
                  <a:srgbClr val="193B6A"/>
                </a:solidFill>
                <a:latin typeface="Raleway SemiBold"/>
              </a:rPr>
              <a:t>problem ?</a:t>
            </a:r>
          </a:p>
          <a:p>
            <a:pPr marL="285750" indent="-285750"/>
            <a:r>
              <a:rPr lang="en-GB" altLang="zh-CN" dirty="0"/>
              <a:t>Don’t click any links on an email unless you can guarantee who its from.</a:t>
            </a:r>
          </a:p>
          <a:p>
            <a:pPr marL="285750" indent="-285750"/>
            <a:r>
              <a:rPr lang="en-GB" altLang="zh-CN" dirty="0"/>
              <a:t>Use a trusted method of contacting the company via a phone number, app or website.</a:t>
            </a:r>
          </a:p>
          <a:p>
            <a:pPr marL="285750" indent="-285750"/>
            <a:r>
              <a:rPr lang="en-GB" altLang="zh-CN" dirty="0"/>
              <a:t>Mark the email as spam and contact the organisation.</a:t>
            </a:r>
          </a:p>
          <a:p>
            <a:pPr marL="11113" indent="0">
              <a:buNone/>
            </a:pPr>
            <a:endParaRPr lang="en-GB" altLang="zh-CN" sz="2000" dirty="0">
              <a:solidFill>
                <a:srgbClr val="193B6A"/>
              </a:solidFill>
              <a:latin typeface="Raleway SemiBold"/>
            </a:endParaRPr>
          </a:p>
          <a:p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Phishing</a:t>
            </a:r>
            <a:endParaRPr lang="zh-CN" alt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11EDE4B7-A3BA-4E16-97B3-13321487B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179" y="3510375"/>
            <a:ext cx="4804719" cy="29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9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dirty="0"/>
              <a:t>Use 1 password per account.</a:t>
            </a:r>
          </a:p>
          <a:p>
            <a:r>
              <a:rPr lang="en-GB" altLang="zh-CN" dirty="0"/>
              <a:t>Three random words is the NCSC’s advice. Capitals, special characters and numbers is your own choice.</a:t>
            </a:r>
          </a:p>
          <a:p>
            <a:r>
              <a:rPr lang="en-GB" altLang="zh-CN" dirty="0"/>
              <a:t>If you follow this advice your passwords security will be significantly increased against a brute force attack.</a:t>
            </a:r>
          </a:p>
          <a:p>
            <a:r>
              <a:rPr lang="en-GB" altLang="zh-CN" dirty="0"/>
              <a:t>Password managers can be helpful to store your passwords.</a:t>
            </a:r>
          </a:p>
          <a:p>
            <a:endParaRPr lang="en-GB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Passwords Advice</a:t>
            </a:r>
            <a:endParaRPr lang="zh-CN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65023D-D16D-4180-AE53-C5B9F7467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210" y="4476621"/>
            <a:ext cx="1285142" cy="170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9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altLang="zh-CN" dirty="0"/>
              <a:t>Update and migrate</a:t>
            </a:r>
          </a:p>
          <a:p>
            <a:r>
              <a:rPr lang="en-GB" altLang="zh-CN" dirty="0"/>
              <a:t>Activate your firewall</a:t>
            </a:r>
          </a:p>
          <a:p>
            <a:r>
              <a:rPr lang="en-GB" altLang="zh-CN" dirty="0"/>
              <a:t>Staff awareness </a:t>
            </a:r>
          </a:p>
          <a:p>
            <a:r>
              <a:rPr lang="en-GB" altLang="zh-CN" dirty="0"/>
              <a:t>Data encryption</a:t>
            </a:r>
          </a:p>
          <a:p>
            <a:r>
              <a:rPr lang="en-GB" altLang="zh-CN" dirty="0"/>
              <a:t>User accounts privileges </a:t>
            </a:r>
            <a:r>
              <a:rPr lang="en-GB" altLang="zh-CN" dirty="0" err="1"/>
              <a:t>i.e</a:t>
            </a:r>
            <a:r>
              <a:rPr lang="en-GB" altLang="zh-CN" dirty="0"/>
              <a:t> admin</a:t>
            </a:r>
          </a:p>
          <a:p>
            <a:r>
              <a:rPr lang="en-GB" altLang="zh-CN" dirty="0"/>
              <a:t>Cyber insurance</a:t>
            </a:r>
          </a:p>
          <a:p>
            <a:r>
              <a:rPr lang="en-GB" altLang="zh-CN" dirty="0"/>
              <a:t>Prepare Plan</a:t>
            </a:r>
          </a:p>
          <a:p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rgbClr val="193B6A"/>
                </a:solidFill>
                <a:latin typeface="Raleway SemiBold"/>
              </a:rPr>
              <a:t>Advice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750330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page_Image version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2CAB3CEB-A314-40CA-9193-70DA3C6C90B9}"/>
    </a:ext>
  </a:extLst>
</a:theme>
</file>

<file path=ppt/theme/theme2.xml><?xml version="1.0" encoding="utf-8"?>
<a:theme xmlns:a="http://schemas.openxmlformats.org/drawingml/2006/main" name="Contents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2200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BD6C002A-145D-48C4-BC37-8F185842FDD8}"/>
    </a:ext>
  </a:extLst>
</a:theme>
</file>

<file path=ppt/theme/theme3.xml><?xml version="1.0" encoding="utf-8"?>
<a:theme xmlns:a="http://schemas.openxmlformats.org/drawingml/2006/main" name="Chapter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dirty="0" err="1" smtClean="0">
            <a:solidFill>
              <a:srgbClr val="000000"/>
            </a:solidFill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9EF9C519-0329-4EF9-B266-404C2A0B68C0}"/>
    </a:ext>
  </a:extLst>
</a:theme>
</file>

<file path=ppt/theme/theme4.xml><?xml version="1.0" encoding="utf-8"?>
<a:theme xmlns:a="http://schemas.openxmlformats.org/drawingml/2006/main" name="End page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48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8" id="{10D78E51-8D5A-4682-A2B0-43C2A5B5BB4F}" vid="{19CE10E0-DEB1-4025-A926-EA35B177B1A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TotalTime>74</TotalTime>
  <Words>500</Words>
  <Application>Microsoft Office PowerPoint</Application>
  <PresentationFormat>Custom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.AppleSystemUIFont</vt:lpstr>
      <vt:lpstr>等线</vt:lpstr>
      <vt:lpstr>Microsoft YaHei</vt:lpstr>
      <vt:lpstr>Raleway</vt:lpstr>
      <vt:lpstr>Raleway SemiBold</vt:lpstr>
      <vt:lpstr>黑体</vt:lpstr>
      <vt:lpstr>Arial</vt:lpstr>
      <vt:lpstr>Calibri</vt:lpstr>
      <vt:lpstr>Cover page_Image version</vt:lpstr>
      <vt:lpstr>Contents page</vt:lpstr>
      <vt:lpstr>Chapter page</vt:lpstr>
      <vt:lpstr>End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Samer Saad</dc:creator>
  <cp:lastModifiedBy>Samer Saad</cp:lastModifiedBy>
  <cp:revision>4</cp:revision>
  <dcterms:created xsi:type="dcterms:W3CDTF">2020-08-28T08:36:40Z</dcterms:created>
  <dcterms:modified xsi:type="dcterms:W3CDTF">2022-02-25T15:46:21Z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(3)gVoXaiaYDn0FuYq47DK9W0WHlR/FsZ4OV7CsMsvw699lbRYG5c0A/63UhrrU1AW5bkHrF0X5
0KG1P5yUaCBkBgpy3xk5uazCLiPb9SxkaYZtuZvI3vZYnNdzsEcgx7D3ymgp+beApUNzHms3
CR6CEJ6r2zCGzJPsutdx7QyeZGsOEm64ypNAs6gNasebadU44dtd+q6zxr77q2DmOioN2K9C
RK+bUJxlQU3GAIx2oX</vt:lpwstr>
  </property>
  <property fmtid="{D5CDD505-2E9C-101B-9397-08002B2CF9AE}" pid="3" name="_2015_ms_pID_7253431">
    <vt:lpwstr>pX9z98ZP3qyF1L46weji/iOjTbfdZN7oLFPvsCIBq+iqC2WuWBjGpG
LNjImEKcANVR1SZi/qiS4uAHO8FIHqsRfzI6MxMW7g6BEgxEB8z6+rzMsSpDT5vNqSUMMGdC
GqYtpNf1TW0RjBeJSuwjqRLqwOigXMvQV90GHGrvdGZltY3Ll1XcqOGZIpJr/n5+U1ldXCEC
RU9q8CTZe8bG9nM4W+bGDe0g5UoNETy/cOo7</vt:lpwstr>
  </property>
  <property fmtid="{D5CDD505-2E9C-101B-9397-08002B2CF9AE}" pid="4" name="_2015_ms_pID_7253432">
    <vt:lpwstr>6g==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1598576536</vt:lpwstr>
  </property>
</Properties>
</file>