
<file path=[Content_Types].xml><?xml version="1.0" encoding="utf-8"?>
<Types xmlns="http://schemas.openxmlformats.org/package/2006/content-types">
  <Default Extension="png" ContentType="image/png"/>
  <Default Extension="jfif" ContentType="image/jpe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9" r:id="rId4"/>
    <p:sldId id="290" r:id="rId5"/>
    <p:sldId id="291" r:id="rId6"/>
    <p:sldId id="268" r:id="rId7"/>
    <p:sldId id="269" r:id="rId8"/>
    <p:sldId id="271" r:id="rId9"/>
    <p:sldId id="272" r:id="rId10"/>
    <p:sldId id="278" r:id="rId11"/>
    <p:sldId id="286" r:id="rId12"/>
    <p:sldId id="283" r:id="rId13"/>
    <p:sldId id="284" r:id="rId14"/>
    <p:sldId id="285" r:id="rId15"/>
    <p:sldId id="260" r:id="rId16"/>
    <p:sldId id="261" r:id="rId17"/>
    <p:sldId id="287" r:id="rId18"/>
    <p:sldId id="288" r:id="rId19"/>
    <p:sldId id="276" r:id="rId20"/>
    <p:sldId id="275" r:id="rId21"/>
    <p:sldId id="289" r:id="rId22"/>
    <p:sldId id="277" r:id="rId23"/>
    <p:sldId id="279" r:id="rId24"/>
    <p:sldId id="280" r:id="rId25"/>
    <p:sldId id="281" r:id="rId26"/>
    <p:sldId id="28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BD"/>
    <a:srgbClr val="00037B"/>
    <a:srgbClr val="A1C4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3" d="100"/>
          <a:sy n="93" d="100"/>
        </p:scale>
        <p:origin x="259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3E9688-19A3-4525-AB0B-FC945F4A04C5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AEDB69-65D6-47F0-8AB0-E507A92E69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540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Isometric,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inimalist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collage, parallax and web &amp; apps motion graphic.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AEDB69-65D6-47F0-8AB0-E507A92E691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722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F7223-F98D-40A7-BD5B-29220CA60166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B8F05-234B-41E3-ACDB-61526444F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425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F7223-F98D-40A7-BD5B-29220CA60166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B8F05-234B-41E3-ACDB-61526444F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516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F7223-F98D-40A7-BD5B-29220CA60166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B8F05-234B-41E3-ACDB-61526444F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709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F7223-F98D-40A7-BD5B-29220CA60166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B8F05-234B-41E3-ACDB-61526444F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352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F7223-F98D-40A7-BD5B-29220CA60166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B8F05-234B-41E3-ACDB-61526444F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298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F7223-F98D-40A7-BD5B-29220CA60166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B8F05-234B-41E3-ACDB-61526444F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487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F7223-F98D-40A7-BD5B-29220CA60166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B8F05-234B-41E3-ACDB-61526444F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147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F7223-F98D-40A7-BD5B-29220CA60166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B8F05-234B-41E3-ACDB-61526444F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524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F7223-F98D-40A7-BD5B-29220CA60166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B8F05-234B-41E3-ACDB-61526444F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288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F7223-F98D-40A7-BD5B-29220CA60166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B8F05-234B-41E3-ACDB-61526444F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78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F7223-F98D-40A7-BD5B-29220CA60166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B8F05-234B-41E3-ACDB-61526444F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230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7F7223-F98D-40A7-BD5B-29220CA60166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4B8F05-234B-41E3-ACDB-61526444F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03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p3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/mostafamakram" TargetMode="External"/><Relationship Id="rId2" Type="http://schemas.openxmlformats.org/officeDocument/2006/relationships/hyperlink" Target="https://www.youtube.com/channel/UCWymHFbVWqDb8BDpCvpeHZg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f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f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189" y="1122363"/>
            <a:ext cx="6451867" cy="2387600"/>
          </a:xfrm>
        </p:spPr>
        <p:txBody>
          <a:bodyPr>
            <a:noAutofit/>
          </a:bodyPr>
          <a:lstStyle/>
          <a:p>
            <a:r>
              <a:rPr lang="en-US" sz="7200" b="1" dirty="0" smtClean="0">
                <a:solidFill>
                  <a:srgbClr val="00037B"/>
                </a:solidFill>
              </a:rPr>
              <a:t>Motion Graphics</a:t>
            </a:r>
            <a:endParaRPr lang="en-US" sz="7200" b="1" dirty="0">
              <a:solidFill>
                <a:srgbClr val="00037B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2777" y="3602038"/>
            <a:ext cx="9675223" cy="1655762"/>
          </a:xfrm>
        </p:spPr>
        <p:txBody>
          <a:bodyPr>
            <a:normAutofit/>
          </a:bodyPr>
          <a:lstStyle/>
          <a:p>
            <a:pPr algn="l"/>
            <a:r>
              <a:rPr lang="en-US" sz="4000" dirty="0" err="1" smtClean="0">
                <a:solidFill>
                  <a:srgbClr val="00B0BD"/>
                </a:solidFill>
              </a:rPr>
              <a:t>Zahraa</a:t>
            </a:r>
            <a:r>
              <a:rPr lang="en-US" sz="4000" dirty="0" smtClean="0">
                <a:solidFill>
                  <a:srgbClr val="00B0BD"/>
                </a:solidFill>
              </a:rPr>
              <a:t> </a:t>
            </a:r>
            <a:r>
              <a:rPr lang="en-US" sz="4000" dirty="0" err="1" smtClean="0">
                <a:solidFill>
                  <a:srgbClr val="00B0BD"/>
                </a:solidFill>
              </a:rPr>
              <a:t>Sadiq</a:t>
            </a:r>
            <a:r>
              <a:rPr lang="en-US" sz="4000" dirty="0" smtClean="0">
                <a:solidFill>
                  <a:srgbClr val="00B0BD"/>
                </a:solidFill>
              </a:rPr>
              <a:t> </a:t>
            </a:r>
            <a:endParaRPr lang="en-US" sz="4000" dirty="0">
              <a:solidFill>
                <a:srgbClr val="00B0BD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-44981"/>
            <a:ext cx="12190815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127961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IQ" b="1" dirty="0" smtClean="0">
                <a:solidFill>
                  <a:srgbClr val="00B0BD"/>
                </a:solidFill>
                <a:latin typeface="Somar" panose="00000500000000000000" pitchFamily="50" charset="-78"/>
                <a:cs typeface="Somar" panose="00000500000000000000" pitchFamily="50" charset="-78"/>
              </a:rPr>
              <a:t>مراحل انشاء فديو موشن</a:t>
            </a:r>
            <a:endParaRPr lang="en-US" b="1" dirty="0">
              <a:solidFill>
                <a:srgbClr val="00B0BD"/>
              </a:solidFill>
              <a:latin typeface="Somar" panose="00000500000000000000" pitchFamily="50" charset="-78"/>
              <a:cs typeface="Somar" panose="00000500000000000000" pitchFamily="50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ar-IQ" dirty="0" smtClean="0">
                <a:latin typeface="Somar" panose="00000500000000000000" pitchFamily="50" charset="-78"/>
                <a:cs typeface="Somar" panose="00000500000000000000" pitchFamily="50" charset="-78"/>
              </a:rPr>
              <a:t>السكربت</a:t>
            </a:r>
          </a:p>
          <a:p>
            <a:pPr algn="r" rtl="1"/>
            <a:r>
              <a:rPr lang="ar-IQ" dirty="0" smtClean="0">
                <a:latin typeface="Somar" panose="00000500000000000000" pitchFamily="50" charset="-78"/>
                <a:cs typeface="Somar" panose="00000500000000000000" pitchFamily="50" charset="-78"/>
              </a:rPr>
              <a:t>التصميم</a:t>
            </a:r>
          </a:p>
          <a:p>
            <a:pPr algn="r" rtl="1"/>
            <a:r>
              <a:rPr lang="ar-IQ" dirty="0" smtClean="0">
                <a:latin typeface="Somar" panose="00000500000000000000" pitchFamily="50" charset="-78"/>
                <a:cs typeface="Somar" panose="00000500000000000000" pitchFamily="50" charset="-78"/>
              </a:rPr>
              <a:t>التحريك</a:t>
            </a:r>
          </a:p>
          <a:p>
            <a:pPr algn="r" rtl="1"/>
            <a:r>
              <a:rPr lang="ar-IQ" dirty="0" smtClean="0">
                <a:latin typeface="Somar" panose="00000500000000000000" pitchFamily="50" charset="-78"/>
                <a:cs typeface="Somar" panose="00000500000000000000" pitchFamily="50" charset="-78"/>
              </a:rPr>
              <a:t>المونتاج</a:t>
            </a:r>
            <a:endParaRPr lang="en-US" dirty="0">
              <a:latin typeface="Somar" panose="00000500000000000000" pitchFamily="50" charset="-78"/>
              <a:cs typeface="Somar" panose="000005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19792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IQ" b="1" dirty="0" smtClean="0">
                <a:solidFill>
                  <a:srgbClr val="00B0BD"/>
                </a:solidFill>
                <a:latin typeface="Somar" panose="00000500000000000000" pitchFamily="50" charset="-78"/>
                <a:cs typeface="Somar" panose="00000500000000000000" pitchFamily="50" charset="-78"/>
              </a:rPr>
              <a:t>السكربت</a:t>
            </a:r>
            <a:endParaRPr lang="en-US" b="1" dirty="0">
              <a:solidFill>
                <a:srgbClr val="00B0BD"/>
              </a:solidFill>
              <a:latin typeface="Somar" panose="00000500000000000000" pitchFamily="50" charset="-78"/>
              <a:cs typeface="Somar" panose="00000500000000000000" pitchFamily="50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46950"/>
            <a:ext cx="10515600" cy="2189026"/>
          </a:xfrm>
        </p:spPr>
        <p:txBody>
          <a:bodyPr>
            <a:normAutofit fontScale="92500" lnSpcReduction="10000"/>
          </a:bodyPr>
          <a:lstStyle/>
          <a:p>
            <a:pPr algn="r" rtl="1">
              <a:buFontTx/>
              <a:buChar char="-"/>
            </a:pPr>
            <a:r>
              <a:rPr lang="ar-IQ" b="1" dirty="0" smtClean="0">
                <a:latin typeface="Somar" panose="00000500000000000000" pitchFamily="50" charset="-78"/>
                <a:cs typeface="Somar" panose="00000500000000000000" pitchFamily="50" charset="-78"/>
              </a:rPr>
              <a:t>اعرف معلومات عن الخدمة او المنتج</a:t>
            </a:r>
          </a:p>
          <a:p>
            <a:pPr algn="r" rtl="1">
              <a:buFontTx/>
              <a:buChar char="-"/>
            </a:pPr>
            <a:r>
              <a:rPr lang="ar-IQ" b="1" dirty="0" smtClean="0">
                <a:latin typeface="Somar" panose="00000500000000000000" pitchFamily="50" charset="-78"/>
                <a:cs typeface="Somar" panose="00000500000000000000" pitchFamily="50" charset="-78"/>
              </a:rPr>
              <a:t>اعرف الجمهور المستهدف</a:t>
            </a:r>
          </a:p>
          <a:p>
            <a:pPr marL="0" indent="0" algn="r" rtl="1">
              <a:buNone/>
            </a:pPr>
            <a:r>
              <a:rPr lang="ar-IQ" b="1" dirty="0" smtClean="0">
                <a:latin typeface="Somar" panose="00000500000000000000" pitchFamily="50" charset="-78"/>
                <a:cs typeface="Somar" panose="00000500000000000000" pitchFamily="50" charset="-78"/>
              </a:rPr>
              <a:t>- الفائدة </a:t>
            </a:r>
            <a:r>
              <a:rPr lang="ar-IQ" b="1" dirty="0">
                <a:latin typeface="Somar" panose="00000500000000000000" pitchFamily="50" charset="-78"/>
                <a:cs typeface="Somar" panose="00000500000000000000" pitchFamily="50" charset="-78"/>
              </a:rPr>
              <a:t>التي ستعود على </a:t>
            </a:r>
            <a:r>
              <a:rPr lang="ar-IQ" b="1" dirty="0" smtClean="0">
                <a:latin typeface="Somar" panose="00000500000000000000" pitchFamily="50" charset="-78"/>
                <a:cs typeface="Somar" panose="00000500000000000000" pitchFamily="50" charset="-78"/>
              </a:rPr>
              <a:t>المشاهد</a:t>
            </a:r>
          </a:p>
          <a:p>
            <a:pPr marL="0" indent="0" algn="r" rtl="1">
              <a:buNone/>
            </a:pPr>
            <a:r>
              <a:rPr lang="ar-IQ" b="1" dirty="0" smtClean="0">
                <a:latin typeface="Somar" panose="00000500000000000000" pitchFamily="50" charset="-78"/>
                <a:cs typeface="Somar" panose="00000500000000000000" pitchFamily="50" charset="-78"/>
              </a:rPr>
              <a:t>-الهدف </a:t>
            </a:r>
            <a:r>
              <a:rPr lang="ar-IQ" b="1" dirty="0">
                <a:latin typeface="Somar" panose="00000500000000000000" pitchFamily="50" charset="-78"/>
                <a:cs typeface="Somar" panose="00000500000000000000" pitchFamily="50" charset="-78"/>
              </a:rPr>
              <a:t>من صنع الإعلان</a:t>
            </a:r>
          </a:p>
          <a:p>
            <a:pPr marL="0" indent="0" algn="r" rtl="1">
              <a:buNone/>
            </a:pPr>
            <a:r>
              <a:rPr lang="ar-IQ" b="1" dirty="0" smtClean="0">
                <a:latin typeface="Somar" panose="00000500000000000000" pitchFamily="50" charset="-78"/>
                <a:cs typeface="Somar" panose="00000500000000000000" pitchFamily="50" charset="-78"/>
              </a:rPr>
              <a:t>-الفعل </a:t>
            </a:r>
            <a:r>
              <a:rPr lang="ar-IQ" b="1" dirty="0">
                <a:latin typeface="Somar" panose="00000500000000000000" pitchFamily="50" charset="-78"/>
                <a:cs typeface="Somar" panose="00000500000000000000" pitchFamily="50" charset="-78"/>
              </a:rPr>
              <a:t>الذي تريد أن يأخذه المشاهد بعد إنتهاء الإعلان.</a:t>
            </a:r>
          </a:p>
        </p:txBody>
      </p:sp>
    </p:spTree>
    <p:extLst>
      <p:ext uri="{BB962C8B-B14F-4D97-AF65-F5344CB8AC3E}">
        <p14:creationId xmlns:p14="http://schemas.microsoft.com/office/powerpoint/2010/main" val="419706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IQ" b="1" dirty="0" smtClean="0">
                <a:solidFill>
                  <a:srgbClr val="00B0BD"/>
                </a:solidFill>
                <a:latin typeface="Somar" panose="00000500000000000000" pitchFamily="50" charset="-78"/>
                <a:cs typeface="Somar" panose="00000500000000000000" pitchFamily="50" charset="-78"/>
              </a:rPr>
              <a:t>التصميم</a:t>
            </a:r>
            <a:endParaRPr lang="en-US" b="1" dirty="0">
              <a:solidFill>
                <a:srgbClr val="00B0BD"/>
              </a:solidFill>
              <a:latin typeface="Somar" panose="00000500000000000000" pitchFamily="50" charset="-78"/>
              <a:cs typeface="Somar" panose="00000500000000000000" pitchFamily="50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8468" y="1825625"/>
            <a:ext cx="9455331" cy="4351338"/>
          </a:xfrm>
        </p:spPr>
        <p:txBody>
          <a:bodyPr/>
          <a:lstStyle/>
          <a:p>
            <a:pPr algn="r" rtl="1"/>
            <a:r>
              <a:rPr lang="ar-IQ" dirty="0">
                <a:latin typeface="Somar" panose="00000500000000000000" pitchFamily="50" charset="-78"/>
                <a:cs typeface="Somar" panose="00000500000000000000" pitchFamily="50" charset="-78"/>
              </a:rPr>
              <a:t>تحويل الافكار الى رسومات توضيحية </a:t>
            </a:r>
            <a:endParaRPr lang="ar-IQ" dirty="0" smtClean="0">
              <a:latin typeface="Somar" panose="00000500000000000000" pitchFamily="50" charset="-78"/>
              <a:cs typeface="Somar" panose="00000500000000000000" pitchFamily="50" charset="-78"/>
            </a:endParaRPr>
          </a:p>
          <a:p>
            <a:pPr algn="r" rtl="1">
              <a:buFontTx/>
              <a:buChar char="-"/>
            </a:pPr>
            <a:r>
              <a:rPr lang="en-US" dirty="0" smtClean="0">
                <a:latin typeface="Somar" panose="00000500000000000000" pitchFamily="50" charset="-78"/>
                <a:cs typeface="Somar" panose="00000500000000000000" pitchFamily="50" charset="-78"/>
              </a:rPr>
              <a:t> </a:t>
            </a:r>
            <a:r>
              <a:rPr lang="en-US" dirty="0" err="1" smtClean="0">
                <a:latin typeface="Somar" panose="00000500000000000000" pitchFamily="50" charset="-78"/>
                <a:cs typeface="Somar" panose="00000500000000000000" pitchFamily="50" charset="-78"/>
              </a:rPr>
              <a:t>photoshop</a:t>
            </a:r>
            <a:r>
              <a:rPr lang="en-US" dirty="0" smtClean="0">
                <a:latin typeface="Somar" panose="00000500000000000000" pitchFamily="50" charset="-78"/>
                <a:cs typeface="Somar" panose="00000500000000000000" pitchFamily="50" charset="-78"/>
              </a:rPr>
              <a:t> </a:t>
            </a:r>
            <a:r>
              <a:rPr lang="ar-IQ" dirty="0" smtClean="0">
                <a:latin typeface="Somar" panose="00000500000000000000" pitchFamily="50" charset="-78"/>
                <a:cs typeface="Somar" panose="00000500000000000000" pitchFamily="50" charset="-78"/>
              </a:rPr>
              <a:t>بتجهيز الصور</a:t>
            </a:r>
            <a:endParaRPr lang="en-US" dirty="0" smtClean="0">
              <a:latin typeface="Somar" panose="00000500000000000000" pitchFamily="50" charset="-78"/>
              <a:cs typeface="Somar" panose="00000500000000000000" pitchFamily="50" charset="-78"/>
            </a:endParaRPr>
          </a:p>
          <a:p>
            <a:pPr algn="r" rtl="1">
              <a:buFontTx/>
              <a:buChar char="-"/>
            </a:pPr>
            <a:r>
              <a:rPr lang="en-US" dirty="0" smtClean="0">
                <a:latin typeface="Somar" panose="00000500000000000000" pitchFamily="50" charset="-78"/>
                <a:cs typeface="Somar" panose="00000500000000000000" pitchFamily="50" charset="-78"/>
              </a:rPr>
              <a:t>Illustrator </a:t>
            </a:r>
            <a:r>
              <a:rPr lang="ar-IQ" dirty="0" smtClean="0">
                <a:latin typeface="Somar" panose="00000500000000000000" pitchFamily="50" charset="-78"/>
                <a:cs typeface="Somar" panose="00000500000000000000" pitchFamily="50" charset="-78"/>
              </a:rPr>
              <a:t>الخاص </a:t>
            </a:r>
            <a:r>
              <a:rPr lang="ar-IQ" dirty="0" smtClean="0">
                <a:latin typeface="Somar" panose="00000500000000000000" pitchFamily="50" charset="-78"/>
                <a:cs typeface="Somar" panose="00000500000000000000" pitchFamily="50" charset="-78"/>
              </a:rPr>
              <a:t>بتص</a:t>
            </a:r>
            <a:r>
              <a:rPr lang="ar-IQ" dirty="0">
                <a:latin typeface="Somar" panose="00000500000000000000" pitchFamily="50" charset="-78"/>
                <a:cs typeface="Somar" panose="00000500000000000000" pitchFamily="50" charset="-78"/>
              </a:rPr>
              <a:t>م</a:t>
            </a:r>
            <a:r>
              <a:rPr lang="ar-IQ" dirty="0" smtClean="0">
                <a:latin typeface="Somar" panose="00000500000000000000" pitchFamily="50" charset="-78"/>
                <a:cs typeface="Somar" panose="00000500000000000000" pitchFamily="50" charset="-78"/>
              </a:rPr>
              <a:t>يم </a:t>
            </a:r>
            <a:r>
              <a:rPr lang="ar-IQ" dirty="0" smtClean="0">
                <a:latin typeface="Somar" panose="00000500000000000000" pitchFamily="50" charset="-78"/>
                <a:cs typeface="Somar" panose="00000500000000000000" pitchFamily="50" charset="-78"/>
              </a:rPr>
              <a:t>الفكترز </a:t>
            </a:r>
          </a:p>
          <a:p>
            <a:pPr algn="r" rtl="1">
              <a:buFontTx/>
              <a:buChar char="-"/>
            </a:pPr>
            <a:r>
              <a:rPr lang="en-US" dirty="0" smtClean="0">
                <a:latin typeface="Somar" panose="00000500000000000000" pitchFamily="50" charset="-78"/>
                <a:cs typeface="Somar" panose="00000500000000000000" pitchFamily="50" charset="-78"/>
              </a:rPr>
              <a:t>,3dmax ,Cinema 4d  </a:t>
            </a:r>
            <a:r>
              <a:rPr lang="ar-IQ" dirty="0" smtClean="0">
                <a:latin typeface="Somar" panose="00000500000000000000" pitchFamily="50" charset="-78"/>
                <a:cs typeface="Somar" panose="00000500000000000000" pitchFamily="50" charset="-78"/>
              </a:rPr>
              <a:t>إنتاج </a:t>
            </a:r>
            <a:r>
              <a:rPr lang="ar-IQ" dirty="0">
                <a:latin typeface="Somar" panose="00000500000000000000" pitchFamily="50" charset="-78"/>
                <a:cs typeface="Somar" panose="00000500000000000000" pitchFamily="50" charset="-78"/>
              </a:rPr>
              <a:t>الأشكال ثلاثية </a:t>
            </a:r>
            <a:r>
              <a:rPr lang="ar-IQ" dirty="0" smtClean="0">
                <a:latin typeface="Somar" panose="00000500000000000000" pitchFamily="50" charset="-78"/>
                <a:cs typeface="Somar" panose="00000500000000000000" pitchFamily="50" charset="-78"/>
              </a:rPr>
              <a:t>الأبعاد</a:t>
            </a:r>
            <a:endParaRPr lang="en-US" dirty="0">
              <a:latin typeface="Somar" panose="00000500000000000000" pitchFamily="50" charset="-78"/>
              <a:cs typeface="Somar" panose="00000500000000000000" pitchFamily="50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918" y="4901720"/>
            <a:ext cx="1410179" cy="14101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868" y="4901721"/>
            <a:ext cx="1343825" cy="13452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464" y="4923233"/>
            <a:ext cx="1253730" cy="125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32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601" y="0"/>
            <a:ext cx="76207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291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645" t="13482" r="19717" b="9466"/>
          <a:stretch/>
        </p:blipFill>
        <p:spPr>
          <a:xfrm>
            <a:off x="1924595" y="278671"/>
            <a:ext cx="9187542" cy="5335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17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6591" y="426085"/>
            <a:ext cx="7293923" cy="1325563"/>
          </a:xfrm>
        </p:spPr>
        <p:txBody>
          <a:bodyPr/>
          <a:lstStyle/>
          <a:p>
            <a:pPr algn="r" rtl="1" fontAlgn="base"/>
            <a:r>
              <a:rPr lang="ar-IQ" b="1" dirty="0" smtClean="0">
                <a:solidFill>
                  <a:srgbClr val="00B0BD"/>
                </a:solidFill>
                <a:latin typeface="Somar" panose="00000500000000000000" pitchFamily="50" charset="-78"/>
                <a:cs typeface="Somar" panose="00000500000000000000" pitchFamily="50" charset="-78"/>
              </a:rPr>
              <a:t>افضل برامج التحريك</a:t>
            </a:r>
            <a:endParaRPr lang="en-US" b="1" dirty="0">
              <a:solidFill>
                <a:srgbClr val="00B0BD"/>
              </a:solidFill>
              <a:latin typeface="Somar" panose="00000500000000000000" pitchFamily="50" charset="-78"/>
              <a:cs typeface="Somar" panose="00000500000000000000" pitchFamily="50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9983" y="1751648"/>
            <a:ext cx="4524410" cy="2811643"/>
          </a:xfrm>
        </p:spPr>
        <p:txBody>
          <a:bodyPr>
            <a:normAutofit/>
          </a:bodyPr>
          <a:lstStyle/>
          <a:p>
            <a:pPr fontAlgn="base"/>
            <a:r>
              <a:rPr lang="en-US" b="1" dirty="0" smtClean="0">
                <a:solidFill>
                  <a:srgbClr val="00037B"/>
                </a:solidFill>
              </a:rPr>
              <a:t>Adobe after effects </a:t>
            </a:r>
            <a:r>
              <a:rPr lang="en-US" dirty="0" smtClean="0"/>
              <a:t>– </a:t>
            </a:r>
          </a:p>
          <a:p>
            <a:pPr fontAlgn="base"/>
            <a:r>
              <a:rPr lang="en-US" b="1" dirty="0" smtClean="0">
                <a:solidFill>
                  <a:srgbClr val="00037B"/>
                </a:solidFill>
              </a:rPr>
              <a:t>Adobe Animation  </a:t>
            </a:r>
            <a:r>
              <a:rPr lang="en-US" dirty="0"/>
              <a:t> </a:t>
            </a:r>
          </a:p>
          <a:p>
            <a:pPr fontAlgn="base"/>
            <a:r>
              <a:rPr lang="en-US" b="1" dirty="0" smtClean="0">
                <a:solidFill>
                  <a:srgbClr val="00037B"/>
                </a:solidFill>
              </a:rPr>
              <a:t>Moho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640" y="4093028"/>
            <a:ext cx="1983083" cy="19830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565" y="4166758"/>
            <a:ext cx="1996439" cy="199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15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344090" y="339000"/>
            <a:ext cx="8009709" cy="1325563"/>
          </a:xfrm>
        </p:spPr>
        <p:txBody>
          <a:bodyPr/>
          <a:lstStyle/>
          <a:p>
            <a:pPr algn="r"/>
            <a:r>
              <a:rPr lang="ar-IQ" b="1" dirty="0" smtClean="0">
                <a:solidFill>
                  <a:srgbClr val="00B0BD"/>
                </a:solidFill>
                <a:latin typeface="Somar" panose="00000500000000000000" pitchFamily="50" charset="-78"/>
                <a:cs typeface="Somar" panose="00000500000000000000" pitchFamily="50" charset="-78"/>
              </a:rPr>
              <a:t>افضل برامج المونتاج </a:t>
            </a:r>
            <a:endParaRPr lang="en-US" b="1" dirty="0">
              <a:solidFill>
                <a:srgbClr val="00B0BD"/>
              </a:solidFill>
              <a:latin typeface="Somar" panose="00000500000000000000" pitchFamily="50" charset="-78"/>
              <a:cs typeface="Somar" panose="00000500000000000000" pitchFamily="50" charset="-7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758" y="1664563"/>
            <a:ext cx="2263922" cy="226392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82491" y="1489166"/>
            <a:ext cx="549510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IQ" sz="3200" dirty="0">
                <a:latin typeface="Somar" panose="00000500000000000000" pitchFamily="50" charset="-78"/>
                <a:cs typeface="Somar" panose="00000500000000000000" pitchFamily="50" charset="-78"/>
              </a:rPr>
              <a:t>ويستخدم لجمع مقاطع الفيديو وإضافة الصوت والمؤثرات الصوتية والتأثيرات البصريةومن أشهر برامج المونتاج برنامج أدوبي بريمير</a:t>
            </a:r>
            <a:r>
              <a:rPr lang="en-US" sz="3200" dirty="0">
                <a:latin typeface="Somar" panose="00000500000000000000" pitchFamily="50" charset="-78"/>
                <a:cs typeface="Somar" panose="00000500000000000000" pitchFamily="50" charset="-78"/>
              </a:rPr>
              <a:t>Premier </a:t>
            </a:r>
            <a:r>
              <a:rPr lang="ar-IQ" sz="3200" dirty="0">
                <a:latin typeface="Somar" panose="00000500000000000000" pitchFamily="50" charset="-78"/>
                <a:cs typeface="Somar" panose="00000500000000000000" pitchFamily="50" charset="-78"/>
              </a:rPr>
              <a:t>وبرنامج فاينال كت </a:t>
            </a:r>
            <a:r>
              <a:rPr lang="en-US" sz="3200" dirty="0">
                <a:latin typeface="Somar" panose="00000500000000000000" pitchFamily="50" charset="-78"/>
                <a:cs typeface="Somar" panose="00000500000000000000" pitchFamily="50" charset="-78"/>
              </a:rPr>
              <a:t>final cut </a:t>
            </a:r>
            <a:r>
              <a:rPr lang="ar-IQ" sz="3200" dirty="0">
                <a:latin typeface="Somar" panose="00000500000000000000" pitchFamily="50" charset="-78"/>
                <a:cs typeface="Somar" panose="00000500000000000000" pitchFamily="50" charset="-78"/>
              </a:rPr>
              <a:t>وبرنامج </a:t>
            </a:r>
            <a:r>
              <a:rPr lang="en-US" sz="3200" dirty="0">
                <a:latin typeface="Somar" panose="00000500000000000000" pitchFamily="50" charset="-78"/>
                <a:cs typeface="Somar" panose="00000500000000000000" pitchFamily="50" charset="-78"/>
              </a:rPr>
              <a:t>Vegas </a:t>
            </a:r>
            <a:r>
              <a:rPr lang="ar-IQ" sz="3200" dirty="0">
                <a:latin typeface="Somar" panose="00000500000000000000" pitchFamily="50" charset="-78"/>
                <a:cs typeface="Somar" panose="00000500000000000000" pitchFamily="50" charset="-78"/>
              </a:rPr>
              <a:t>وغيرها من البرامج</a:t>
            </a:r>
            <a:br>
              <a:rPr lang="ar-IQ" sz="3200" dirty="0">
                <a:latin typeface="Somar" panose="00000500000000000000" pitchFamily="50" charset="-78"/>
                <a:cs typeface="Somar" panose="00000500000000000000" pitchFamily="50" charset="-78"/>
              </a:rPr>
            </a:br>
            <a:endParaRPr lang="en-US" sz="3200" dirty="0">
              <a:latin typeface="Somar" panose="00000500000000000000" pitchFamily="50" charset="-78"/>
              <a:cs typeface="Somar" panose="000005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90271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IQ" b="1" dirty="0" smtClean="0">
                <a:solidFill>
                  <a:srgbClr val="00B0BD"/>
                </a:solidFill>
                <a:latin typeface="Somar" panose="00000500000000000000" pitchFamily="50" charset="-78"/>
                <a:cs typeface="Somar" panose="00000500000000000000" pitchFamily="50" charset="-78"/>
              </a:rPr>
              <a:t>اضافة المؤثرات</a:t>
            </a:r>
            <a:endParaRPr lang="en-US" b="1" dirty="0">
              <a:solidFill>
                <a:srgbClr val="00B0BD"/>
              </a:solidFill>
              <a:latin typeface="Somar" panose="00000500000000000000" pitchFamily="50" charset="-78"/>
              <a:cs typeface="Somar" panose="00000500000000000000" pitchFamily="50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5200" y="1503407"/>
            <a:ext cx="4038600" cy="1936478"/>
          </a:xfrm>
        </p:spPr>
        <p:txBody>
          <a:bodyPr/>
          <a:lstStyle/>
          <a:p>
            <a:pPr algn="r" rtl="1"/>
            <a:r>
              <a:rPr lang="ar-IQ" dirty="0" smtClean="0">
                <a:latin typeface="Somar" panose="00000500000000000000" pitchFamily="50" charset="-78"/>
                <a:cs typeface="Somar" panose="00000500000000000000" pitchFamily="50" charset="-78"/>
              </a:rPr>
              <a:t>اضافة المؤثرات الصوتية</a:t>
            </a:r>
          </a:p>
          <a:p>
            <a:pPr algn="r" rtl="1"/>
            <a:r>
              <a:rPr lang="ar-IQ" dirty="0" smtClean="0">
                <a:latin typeface="Somar" panose="00000500000000000000" pitchFamily="50" charset="-78"/>
                <a:cs typeface="Somar" panose="00000500000000000000" pitchFamily="50" charset="-78"/>
              </a:rPr>
              <a:t>اضافة المؤثرات المرئية </a:t>
            </a:r>
          </a:p>
          <a:p>
            <a:pPr algn="r" rtl="1"/>
            <a:r>
              <a:rPr lang="ar-IQ" dirty="0" smtClean="0">
                <a:latin typeface="Somar" panose="00000500000000000000" pitchFamily="50" charset="-78"/>
                <a:cs typeface="Somar" panose="00000500000000000000" pitchFamily="50" charset="-78"/>
              </a:rPr>
              <a:t>اضافة موسيقى </a:t>
            </a:r>
            <a:endParaRPr lang="en-US" dirty="0">
              <a:latin typeface="Somar" panose="00000500000000000000" pitchFamily="50" charset="-78"/>
              <a:cs typeface="Somar" panose="00000500000000000000" pitchFamily="50" charset="-78"/>
            </a:endParaRPr>
          </a:p>
        </p:txBody>
      </p:sp>
      <p:pic>
        <p:nvPicPr>
          <p:cNvPr id="4" name="Sound 1 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09766" y="4476248"/>
            <a:ext cx="1273629" cy="1273632"/>
          </a:xfrm>
          <a:prstGeom prst="rect">
            <a:avLst/>
          </a:prstGeom>
        </p:spPr>
      </p:pic>
      <p:pic>
        <p:nvPicPr>
          <p:cNvPr id="5" name="01 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23601" y="4407762"/>
            <a:ext cx="1273632" cy="127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435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IQ" b="1" dirty="0">
                <a:solidFill>
                  <a:srgbClr val="00B0BD"/>
                </a:solidFill>
                <a:latin typeface="Somar" panose="00000500000000000000" pitchFamily="50" charset="-78"/>
                <a:cs typeface="Somar" panose="00000500000000000000" pitchFamily="50" charset="-78"/>
              </a:rPr>
              <a:t>وتصدير الفديو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ar-IQ" sz="3600" dirty="0" smtClean="0">
                <a:latin typeface="Somar" panose="00000500000000000000" pitchFamily="50" charset="-78"/>
                <a:cs typeface="Somar" panose="00000500000000000000" pitchFamily="50" charset="-78"/>
              </a:rPr>
              <a:t>تصدير الفديو بصيغة </a:t>
            </a:r>
            <a:r>
              <a:rPr lang="en-US" sz="3600" dirty="0" smtClean="0">
                <a:latin typeface="Somar" panose="00000500000000000000" pitchFamily="50" charset="-78"/>
                <a:cs typeface="Somar" panose="00000500000000000000" pitchFamily="50" charset="-78"/>
              </a:rPr>
              <a:t>MP4 </a:t>
            </a:r>
          </a:p>
          <a:p>
            <a:pPr lvl="1" algn="r" rtl="1"/>
            <a:r>
              <a:rPr lang="ar-IQ" sz="3200" dirty="0" smtClean="0">
                <a:latin typeface="Somar" panose="00000500000000000000" pitchFamily="50" charset="-78"/>
                <a:cs typeface="Somar" panose="00000500000000000000" pitchFamily="50" charset="-78"/>
              </a:rPr>
              <a:t>اما من خلال برنامج </a:t>
            </a:r>
            <a:r>
              <a:rPr lang="en-US" sz="3200" dirty="0" smtClean="0">
                <a:latin typeface="Somar" panose="00000500000000000000" pitchFamily="50" charset="-78"/>
                <a:cs typeface="Somar" panose="00000500000000000000" pitchFamily="50" charset="-78"/>
              </a:rPr>
              <a:t>adobe encoder </a:t>
            </a:r>
            <a:r>
              <a:rPr lang="ar-IQ" sz="3200" dirty="0">
                <a:latin typeface="Somar" panose="00000500000000000000" pitchFamily="50" charset="-78"/>
                <a:cs typeface="Somar" panose="00000500000000000000" pitchFamily="50" charset="-78"/>
              </a:rPr>
              <a:t> </a:t>
            </a:r>
            <a:r>
              <a:rPr lang="ar-IQ" sz="3200" dirty="0" smtClean="0">
                <a:latin typeface="Somar" panose="00000500000000000000" pitchFamily="50" charset="-78"/>
                <a:cs typeface="Somar" panose="00000500000000000000" pitchFamily="50" charset="-78"/>
              </a:rPr>
              <a:t>مباشرةً</a:t>
            </a:r>
          </a:p>
          <a:p>
            <a:pPr lvl="1" algn="r" rtl="1"/>
            <a:r>
              <a:rPr lang="ar-IQ" sz="3200" dirty="0" smtClean="0">
                <a:latin typeface="Somar" panose="00000500000000000000" pitchFamily="50" charset="-78"/>
                <a:cs typeface="Somar" panose="00000500000000000000" pitchFamily="50" charset="-78"/>
              </a:rPr>
              <a:t>او من خلال تصديره </a:t>
            </a:r>
            <a:r>
              <a:rPr lang="en-US" sz="3200" dirty="0" smtClean="0">
                <a:latin typeface="Somar" panose="00000500000000000000" pitchFamily="50" charset="-78"/>
                <a:cs typeface="Somar" panose="00000500000000000000" pitchFamily="50" charset="-78"/>
              </a:rPr>
              <a:t>AVI </a:t>
            </a:r>
            <a:r>
              <a:rPr lang="ar-IQ" sz="3200" dirty="0">
                <a:latin typeface="Somar" panose="00000500000000000000" pitchFamily="50" charset="-78"/>
                <a:cs typeface="Somar" panose="00000500000000000000" pitchFamily="50" charset="-78"/>
              </a:rPr>
              <a:t> </a:t>
            </a:r>
            <a:r>
              <a:rPr lang="ar-IQ" sz="3200" dirty="0" smtClean="0">
                <a:latin typeface="Somar" panose="00000500000000000000" pitchFamily="50" charset="-78"/>
                <a:cs typeface="Somar" panose="00000500000000000000" pitchFamily="50" charset="-78"/>
              </a:rPr>
              <a:t> وتحويله لـ </a:t>
            </a:r>
            <a:r>
              <a:rPr lang="en-US" sz="3200" dirty="0" smtClean="0">
                <a:latin typeface="Somar" panose="00000500000000000000" pitchFamily="50" charset="-78"/>
                <a:cs typeface="Somar" panose="00000500000000000000" pitchFamily="50" charset="-78"/>
              </a:rPr>
              <a:t>MP4 </a:t>
            </a:r>
            <a:r>
              <a:rPr lang="ar-IQ" sz="3200" dirty="0" smtClean="0">
                <a:latin typeface="Somar" panose="00000500000000000000" pitchFamily="50" charset="-78"/>
                <a:cs typeface="Somar" panose="00000500000000000000" pitchFamily="50" charset="-78"/>
              </a:rPr>
              <a:t>من خلال برامج خارجية</a:t>
            </a:r>
            <a:endParaRPr lang="en-US" sz="3200" dirty="0">
              <a:latin typeface="Somar" panose="00000500000000000000" pitchFamily="50" charset="-78"/>
              <a:cs typeface="Somar" panose="000005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15683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51364" y="1299008"/>
            <a:ext cx="9144000" cy="2387600"/>
          </a:xfrm>
        </p:spPr>
        <p:txBody>
          <a:bodyPr/>
          <a:lstStyle/>
          <a:p>
            <a:r>
              <a:rPr lang="ar-IQ" b="1" dirty="0" smtClean="0">
                <a:solidFill>
                  <a:srgbClr val="00B0BD"/>
                </a:solidFill>
                <a:latin typeface="Somar" panose="00000500000000000000" pitchFamily="50" charset="-78"/>
                <a:cs typeface="Somar" panose="00000500000000000000" pitchFamily="50" charset="-78"/>
              </a:rPr>
              <a:t>شلون اتعلم الموشن كرافكس ؟</a:t>
            </a:r>
            <a:endParaRPr lang="en-US" b="1" dirty="0">
              <a:solidFill>
                <a:srgbClr val="00B0BD"/>
              </a:solidFill>
              <a:latin typeface="Somar" panose="00000500000000000000" pitchFamily="50" charset="-78"/>
              <a:cs typeface="Somar" panose="000005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8596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846" y="365124"/>
            <a:ext cx="9274628" cy="1325563"/>
          </a:xfrm>
        </p:spPr>
        <p:txBody>
          <a:bodyPr/>
          <a:lstStyle/>
          <a:p>
            <a:pPr algn="r"/>
            <a:r>
              <a:rPr lang="ar-IQ" b="1" dirty="0" smtClean="0">
                <a:solidFill>
                  <a:srgbClr val="00B0BD"/>
                </a:solidFill>
                <a:latin typeface="Somar" panose="00000500000000000000" pitchFamily="50" charset="-78"/>
                <a:cs typeface="Somar" panose="00000500000000000000" pitchFamily="50" charset="-78"/>
              </a:rPr>
              <a:t>شنو هو الموشن كرافكس ؟</a:t>
            </a:r>
            <a:endParaRPr lang="en-US" b="1" dirty="0">
              <a:solidFill>
                <a:srgbClr val="00B0BD"/>
              </a:solidFill>
              <a:latin typeface="Somar" panose="00000500000000000000" pitchFamily="50" charset="-78"/>
              <a:cs typeface="Somar" panose="00000500000000000000" pitchFamily="50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6846" y="1825625"/>
            <a:ext cx="9376954" cy="4351338"/>
          </a:xfrm>
        </p:spPr>
        <p:txBody>
          <a:bodyPr/>
          <a:lstStyle/>
          <a:p>
            <a:pPr marL="0" indent="0" algn="r">
              <a:buNone/>
            </a:pPr>
            <a:r>
              <a:rPr lang="ar-IQ" dirty="0">
                <a:latin typeface="Somar" panose="00000500000000000000" pitchFamily="50" charset="-78"/>
                <a:cs typeface="Somar" panose="00000500000000000000" pitchFamily="50" charset="-78"/>
              </a:rPr>
              <a:t>الرسوم المتحركة هي وسيلة للتواصل مع </a:t>
            </a:r>
            <a:r>
              <a:rPr lang="ar-IQ" dirty="0" smtClean="0">
                <a:latin typeface="Somar" panose="00000500000000000000" pitchFamily="50" charset="-78"/>
                <a:cs typeface="Somar" panose="00000500000000000000" pitchFamily="50" charset="-78"/>
              </a:rPr>
              <a:t>الجمهور مع إضافة </a:t>
            </a:r>
            <a:r>
              <a:rPr lang="ar-IQ" dirty="0">
                <a:latin typeface="Somar" panose="00000500000000000000" pitchFamily="50" charset="-78"/>
                <a:cs typeface="Somar" panose="00000500000000000000" pitchFamily="50" charset="-78"/>
              </a:rPr>
              <a:t>عمق للقصة. </a:t>
            </a:r>
            <a:r>
              <a:rPr lang="ar-IQ" dirty="0" smtClean="0">
                <a:latin typeface="Somar" panose="00000500000000000000" pitchFamily="50" charset="-78"/>
                <a:cs typeface="Somar" panose="00000500000000000000" pitchFamily="50" charset="-78"/>
              </a:rPr>
              <a:t>مع </a:t>
            </a:r>
            <a:r>
              <a:rPr lang="ar-IQ" dirty="0">
                <a:latin typeface="Somar" panose="00000500000000000000" pitchFamily="50" charset="-78"/>
                <a:cs typeface="Somar" panose="00000500000000000000" pitchFamily="50" charset="-78"/>
              </a:rPr>
              <a:t>الموسيقى </a:t>
            </a:r>
            <a:r>
              <a:rPr lang="ar-IQ" dirty="0" smtClean="0">
                <a:latin typeface="Somar" panose="00000500000000000000" pitchFamily="50" charset="-78"/>
                <a:cs typeface="Somar" panose="00000500000000000000" pitchFamily="50" charset="-78"/>
              </a:rPr>
              <a:t>والنص الفعال </a:t>
            </a:r>
            <a:r>
              <a:rPr lang="ar-IQ" dirty="0">
                <a:latin typeface="Somar" panose="00000500000000000000" pitchFamily="50" charset="-78"/>
                <a:cs typeface="Somar" panose="00000500000000000000" pitchFamily="50" charset="-78"/>
              </a:rPr>
              <a:t>، </a:t>
            </a:r>
            <a:r>
              <a:rPr lang="ar-IQ" dirty="0" smtClean="0">
                <a:latin typeface="Somar" panose="00000500000000000000" pitchFamily="50" charset="-78"/>
                <a:cs typeface="Somar" panose="00000500000000000000" pitchFamily="50" charset="-78"/>
              </a:rPr>
              <a:t>يمكن </a:t>
            </a:r>
            <a:r>
              <a:rPr lang="ar-IQ" dirty="0">
                <a:latin typeface="Somar" panose="00000500000000000000" pitchFamily="50" charset="-78"/>
                <a:cs typeface="Somar" panose="00000500000000000000" pitchFamily="50" charset="-78"/>
              </a:rPr>
              <a:t>إرسال رسالة إلينا. نستخدمها لإنشاء إعلانات ومقاطع فيديو ومشاركة المعلومات.</a:t>
            </a:r>
            <a:endParaRPr lang="en-US" dirty="0">
              <a:latin typeface="Somar" panose="00000500000000000000" pitchFamily="50" charset="-78"/>
              <a:cs typeface="Somar" panose="000005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52752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0640" y="365125"/>
            <a:ext cx="6233160" cy="1325563"/>
          </a:xfrm>
        </p:spPr>
        <p:txBody>
          <a:bodyPr/>
          <a:lstStyle/>
          <a:p>
            <a:pPr algn="r"/>
            <a:r>
              <a:rPr lang="ar-IQ" b="1" dirty="0" smtClean="0">
                <a:solidFill>
                  <a:srgbClr val="00B0BD"/>
                </a:solidFill>
                <a:latin typeface="Somar" panose="00000500000000000000" pitchFamily="50" charset="-78"/>
                <a:cs typeface="Somar" panose="00000500000000000000" pitchFamily="50" charset="-78"/>
              </a:rPr>
              <a:t>اهم المصادر التعليمية </a:t>
            </a:r>
            <a:endParaRPr lang="en-US" b="1" dirty="0">
              <a:solidFill>
                <a:srgbClr val="00B0BD"/>
              </a:solidFill>
              <a:latin typeface="Somar" panose="00000500000000000000" pitchFamily="50" charset="-78"/>
              <a:cs typeface="Somar" panose="00000500000000000000" pitchFamily="50" charset="-78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251166" y="1978025"/>
            <a:ext cx="9255034" cy="21280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Somar" panose="00000500000000000000" pitchFamily="50" charset="-78"/>
                <a:cs typeface="Somar" panose="00000500000000000000" pitchFamily="50" charset="-78"/>
              </a:rPr>
              <a:t>YouTube </a:t>
            </a:r>
          </a:p>
          <a:p>
            <a:pPr lvl="1"/>
            <a:r>
              <a:rPr lang="en-US" dirty="0" smtClean="0">
                <a:hlinkClick r:id="rId2"/>
              </a:rPr>
              <a:t>Graphic and Motion Graphic Channel</a:t>
            </a:r>
          </a:p>
          <a:p>
            <a:pPr lvl="1"/>
            <a:r>
              <a:rPr lang="en-US" sz="2800" u="sng" dirty="0" err="1" smtClean="0">
                <a:solidFill>
                  <a:schemeClr val="accent1">
                    <a:lumMod val="75000"/>
                  </a:schemeClr>
                </a:solidFill>
                <a:cs typeface="Somar" panose="00000500000000000000" pitchFamily="50" charset="-78"/>
              </a:rPr>
              <a:t>Soni</a:t>
            </a:r>
            <a:r>
              <a:rPr lang="en-US" sz="2800" u="sng" dirty="0" smtClean="0">
                <a:solidFill>
                  <a:schemeClr val="accent1">
                    <a:lumMod val="75000"/>
                  </a:schemeClr>
                </a:solidFill>
                <a:cs typeface="Somar" panose="00000500000000000000" pitchFamily="50" charset="-78"/>
              </a:rPr>
              <a:t> designer </a:t>
            </a:r>
          </a:p>
          <a:p>
            <a:pPr lvl="1"/>
            <a:r>
              <a:rPr lang="en-US" dirty="0" err="1" smtClean="0">
                <a:hlinkClick r:id="rId3"/>
              </a:rPr>
              <a:t>mostafa</a:t>
            </a:r>
            <a:r>
              <a:rPr lang="en-US" dirty="0" smtClean="0">
                <a:hlinkClick r:id="rId3"/>
              </a:rPr>
              <a:t> </a:t>
            </a:r>
            <a:r>
              <a:rPr lang="en-US" dirty="0" err="1" smtClean="0">
                <a:hlinkClick r:id="rId3"/>
              </a:rPr>
              <a:t>makram</a:t>
            </a:r>
            <a:r>
              <a:rPr lang="en-US" dirty="0" smtClean="0">
                <a:hlinkClick r:id="rId3"/>
              </a:rPr>
              <a:t> TV</a:t>
            </a:r>
            <a:endParaRPr lang="ar-IQ" dirty="0" smtClean="0">
              <a:hlinkClick r:id="rId3"/>
            </a:endParaRPr>
          </a:p>
          <a:p>
            <a:pPr lvl="1"/>
            <a:r>
              <a:rPr lang="en-US" b="1" u="sng" dirty="0" smtClean="0">
                <a:solidFill>
                  <a:schemeClr val="accent1">
                    <a:lumMod val="75000"/>
                  </a:schemeClr>
                </a:solidFill>
              </a:rPr>
              <a:t>Popo Channel</a:t>
            </a:r>
          </a:p>
          <a:p>
            <a:pPr lvl="1"/>
            <a:endParaRPr lang="en-US" dirty="0" smtClean="0">
              <a:hlinkClick r:id="rId3"/>
            </a:endParaRPr>
          </a:p>
          <a:p>
            <a:pPr lvl="1"/>
            <a:endParaRPr lang="en-US" dirty="0">
              <a:latin typeface="Somar" panose="00000500000000000000" pitchFamily="50" charset="-78"/>
              <a:cs typeface="Somar" panose="00000500000000000000" pitchFamily="50" charset="-7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51166" y="4136525"/>
            <a:ext cx="10515600" cy="4351338"/>
          </a:xfrm>
        </p:spPr>
        <p:txBody>
          <a:bodyPr>
            <a:normAutofit/>
          </a:bodyPr>
          <a:lstStyle/>
          <a:p>
            <a:r>
              <a:rPr lang="en-US" sz="2000" dirty="0" err="1" smtClean="0"/>
              <a:t>Udemy</a:t>
            </a:r>
            <a:endParaRPr lang="en-US" sz="2000" dirty="0" smtClean="0"/>
          </a:p>
          <a:p>
            <a:r>
              <a:rPr lang="en-US" sz="2000" dirty="0" smtClean="0"/>
              <a:t>School of motion </a:t>
            </a:r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4362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IQ" b="1" dirty="0" smtClean="0">
                <a:solidFill>
                  <a:srgbClr val="00B0BD"/>
                </a:solidFill>
                <a:latin typeface="Somar" panose="00000500000000000000" pitchFamily="50" charset="-78"/>
                <a:cs typeface="Somar" panose="00000500000000000000" pitchFamily="50" charset="-78"/>
              </a:rPr>
              <a:t>منين انزل</a:t>
            </a:r>
            <a:r>
              <a:rPr lang="en-US" b="1" dirty="0" smtClean="0">
                <a:solidFill>
                  <a:srgbClr val="00B0BD"/>
                </a:solidFill>
                <a:latin typeface="Somar" panose="00000500000000000000" pitchFamily="50" charset="-78"/>
                <a:cs typeface="Somar" panose="00000500000000000000" pitchFamily="50" charset="-78"/>
              </a:rPr>
              <a:t> </a:t>
            </a:r>
            <a:r>
              <a:rPr lang="ar-IQ" b="1" dirty="0" smtClean="0">
                <a:solidFill>
                  <a:srgbClr val="00B0BD"/>
                </a:solidFill>
                <a:latin typeface="Somar" panose="00000500000000000000" pitchFamily="50" charset="-78"/>
                <a:cs typeface="Somar" panose="00000500000000000000" pitchFamily="50" charset="-78"/>
              </a:rPr>
              <a:t> فكترز </a:t>
            </a:r>
            <a:endParaRPr lang="en-US" b="1" dirty="0">
              <a:solidFill>
                <a:srgbClr val="00B0BD"/>
              </a:solidFill>
              <a:latin typeface="Somar" panose="00000500000000000000" pitchFamily="50" charset="-78"/>
              <a:cs typeface="Somar" panose="00000500000000000000" pitchFamily="50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2936" y="1851751"/>
            <a:ext cx="9080863" cy="4351338"/>
          </a:xfrm>
        </p:spPr>
        <p:txBody>
          <a:bodyPr/>
          <a:lstStyle/>
          <a:p>
            <a:r>
              <a:rPr lang="en-US" dirty="0" err="1" smtClean="0"/>
              <a:t>Freepik</a:t>
            </a:r>
            <a:r>
              <a:rPr lang="en-US" dirty="0" smtClean="0"/>
              <a:t> </a:t>
            </a:r>
          </a:p>
          <a:p>
            <a:r>
              <a:rPr lang="en-US" dirty="0" err="1"/>
              <a:t>vecteezy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err="1" smtClean="0"/>
              <a:t>Storyset</a:t>
            </a:r>
            <a:endParaRPr lang="en-US" dirty="0" smtClean="0"/>
          </a:p>
          <a:p>
            <a:r>
              <a:rPr lang="en-US" dirty="0" err="1" smtClean="0"/>
              <a:t>Freevectors</a:t>
            </a:r>
            <a:endParaRPr lang="en-US" dirty="0" smtClean="0"/>
          </a:p>
          <a:p>
            <a:r>
              <a:rPr lang="en-US" dirty="0" err="1"/>
              <a:t>shutterstock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053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IQ" b="1" dirty="0" smtClean="0">
                <a:solidFill>
                  <a:srgbClr val="00B0BD"/>
                </a:solidFill>
                <a:latin typeface="Somar" panose="00000500000000000000" pitchFamily="50" charset="-78"/>
                <a:cs typeface="Somar" panose="00000500000000000000" pitchFamily="50" charset="-78"/>
              </a:rPr>
              <a:t>شلون ابدي ادخل بسوق العمل ؟</a:t>
            </a:r>
            <a:endParaRPr lang="en-US" b="1" dirty="0">
              <a:solidFill>
                <a:srgbClr val="00B0BD"/>
              </a:solidFill>
              <a:latin typeface="Somar" panose="00000500000000000000" pitchFamily="50" charset="-78"/>
              <a:cs typeface="Somar" panose="00000500000000000000" pitchFamily="50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1028" y="1825625"/>
            <a:ext cx="4212771" cy="4351338"/>
          </a:xfrm>
        </p:spPr>
        <p:txBody>
          <a:bodyPr/>
          <a:lstStyle/>
          <a:p>
            <a:pPr algn="r" rtl="1"/>
            <a:r>
              <a:rPr lang="ar-IQ" dirty="0" smtClean="0">
                <a:latin typeface="Somar" panose="00000500000000000000" pitchFamily="50" charset="-78"/>
                <a:cs typeface="Somar" panose="00000500000000000000" pitchFamily="50" charset="-78"/>
              </a:rPr>
              <a:t>تعلم المهارة</a:t>
            </a:r>
          </a:p>
          <a:p>
            <a:pPr algn="r" rtl="1"/>
            <a:r>
              <a:rPr lang="ar-IQ" dirty="0" smtClean="0">
                <a:latin typeface="Somar" panose="00000500000000000000" pitchFamily="50" charset="-78"/>
                <a:cs typeface="Somar" panose="00000500000000000000" pitchFamily="50" charset="-78"/>
              </a:rPr>
              <a:t>التطبيق </a:t>
            </a:r>
          </a:p>
          <a:p>
            <a:pPr algn="r" rtl="1"/>
            <a:r>
              <a:rPr lang="ar-IQ" dirty="0" smtClean="0">
                <a:latin typeface="Somar" panose="00000500000000000000" pitchFamily="50" charset="-78"/>
                <a:cs typeface="Somar" panose="00000500000000000000" pitchFamily="50" charset="-78"/>
              </a:rPr>
              <a:t>الابداع </a:t>
            </a:r>
          </a:p>
          <a:p>
            <a:pPr algn="r" rtl="1"/>
            <a:r>
              <a:rPr lang="ar-IQ" dirty="0" smtClean="0">
                <a:latin typeface="Somar" panose="00000500000000000000" pitchFamily="50" charset="-78"/>
                <a:cs typeface="Somar" panose="00000500000000000000" pitchFamily="50" charset="-78"/>
              </a:rPr>
              <a:t>نشر الاعمال </a:t>
            </a:r>
          </a:p>
          <a:p>
            <a:pPr algn="r" rtl="1"/>
            <a:r>
              <a:rPr lang="ar-IQ" dirty="0" smtClean="0">
                <a:latin typeface="Somar" panose="00000500000000000000" pitchFamily="50" charset="-78"/>
                <a:cs typeface="Somar" panose="00000500000000000000" pitchFamily="50" charset="-78"/>
              </a:rPr>
              <a:t>عرض العمل باسعار رمزية</a:t>
            </a:r>
          </a:p>
          <a:p>
            <a:pPr algn="r" rtl="1"/>
            <a:r>
              <a:rPr lang="ar-IQ" dirty="0" smtClean="0">
                <a:latin typeface="Somar" panose="00000500000000000000" pitchFamily="50" charset="-78"/>
                <a:cs typeface="Somar" panose="00000500000000000000" pitchFamily="50" charset="-78"/>
              </a:rPr>
              <a:t>بدأ العمل كمحترف</a:t>
            </a:r>
            <a:endParaRPr lang="ar-IQ" dirty="0">
              <a:latin typeface="Somar" panose="00000500000000000000" pitchFamily="50" charset="-78"/>
              <a:cs typeface="Somar" panose="000005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1174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IQ" b="1" dirty="0" smtClean="0">
                <a:solidFill>
                  <a:srgbClr val="00B0BD"/>
                </a:solidFill>
                <a:latin typeface="Somar" panose="00000500000000000000" pitchFamily="50" charset="-78"/>
                <a:cs typeface="Somar" panose="00000500000000000000" pitchFamily="50" charset="-78"/>
              </a:rPr>
              <a:t>شرح واجهة البرنامج </a:t>
            </a:r>
            <a:endParaRPr lang="en-US" b="1" dirty="0">
              <a:solidFill>
                <a:srgbClr val="00B0BD"/>
              </a:solidFill>
              <a:latin typeface="Somar" panose="00000500000000000000" pitchFamily="50" charset="-78"/>
              <a:cs typeface="Somar" panose="00000500000000000000" pitchFamily="50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5029" y="1438207"/>
            <a:ext cx="9012768" cy="506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00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r" rtl="1"/>
            <a:r>
              <a:rPr lang="ar-IQ" b="1" dirty="0" smtClean="0">
                <a:solidFill>
                  <a:srgbClr val="00B0BD"/>
                </a:solidFill>
                <a:latin typeface="Somar" panose="00000500000000000000" pitchFamily="50" charset="-78"/>
                <a:cs typeface="Somar" panose="00000500000000000000" pitchFamily="50" charset="-78"/>
              </a:rPr>
              <a:t>اهم التحريكات الاساسية </a:t>
            </a:r>
            <a:endParaRPr lang="en-US" b="1" dirty="0">
              <a:solidFill>
                <a:srgbClr val="00B0BD"/>
              </a:solidFill>
              <a:latin typeface="Somar" panose="00000500000000000000" pitchFamily="50" charset="-78"/>
              <a:cs typeface="Somar" panose="00000500000000000000" pitchFamily="50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0" y="1825625"/>
            <a:ext cx="9067800" cy="4351338"/>
          </a:xfrm>
        </p:spPr>
        <p:txBody>
          <a:bodyPr/>
          <a:lstStyle/>
          <a:p>
            <a:r>
              <a:rPr lang="en-US" dirty="0" smtClean="0"/>
              <a:t>Position</a:t>
            </a:r>
          </a:p>
          <a:p>
            <a:r>
              <a:rPr lang="en-US" dirty="0" smtClean="0"/>
              <a:t>Rotation</a:t>
            </a:r>
          </a:p>
          <a:p>
            <a:r>
              <a:rPr lang="en-US" dirty="0" smtClean="0"/>
              <a:t>Scale</a:t>
            </a:r>
          </a:p>
          <a:p>
            <a:r>
              <a:rPr lang="en-US" dirty="0" smtClean="0"/>
              <a:t>Opacity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80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7582" y="229783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ar-IQ" sz="8000" b="1" dirty="0" smtClean="0">
                <a:solidFill>
                  <a:srgbClr val="00B0BD"/>
                </a:solidFill>
                <a:latin typeface="Somar" panose="00000500000000000000" pitchFamily="50" charset="-78"/>
                <a:cs typeface="Somar" panose="00000500000000000000" pitchFamily="50" charset="-78"/>
              </a:rPr>
              <a:t>تطبيق بسيط</a:t>
            </a:r>
            <a:endParaRPr lang="en-US" sz="8000" b="1" dirty="0">
              <a:solidFill>
                <a:srgbClr val="00B0BD"/>
              </a:solidFill>
              <a:latin typeface="Somar" panose="00000500000000000000" pitchFamily="50" charset="-78"/>
              <a:cs typeface="Somar" panose="000005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52470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5628" y="243291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ar-IQ" sz="8000" b="1" dirty="0" smtClean="0">
                <a:solidFill>
                  <a:srgbClr val="00B0BD"/>
                </a:solidFill>
                <a:latin typeface="Somar" panose="00000500000000000000" pitchFamily="50" charset="-78"/>
                <a:cs typeface="Somar" panose="00000500000000000000" pitchFamily="50" charset="-78"/>
              </a:rPr>
              <a:t>اسئلة عن الموشن </a:t>
            </a:r>
            <a:endParaRPr lang="en-US" sz="8000" b="1" dirty="0">
              <a:solidFill>
                <a:srgbClr val="00B0BD"/>
              </a:solidFill>
              <a:latin typeface="Somar" panose="00000500000000000000" pitchFamily="50" charset="-78"/>
              <a:cs typeface="Somar" panose="000005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80593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6772" y="1843042"/>
            <a:ext cx="10515600" cy="4351338"/>
          </a:xfrm>
        </p:spPr>
        <p:txBody>
          <a:bodyPr/>
          <a:lstStyle/>
          <a:p>
            <a:r>
              <a:rPr lang="en-US" dirty="0" smtClean="0"/>
              <a:t>2D flat</a:t>
            </a:r>
          </a:p>
          <a:p>
            <a:r>
              <a:rPr lang="en-US" dirty="0" smtClean="0"/>
              <a:t>2.5D </a:t>
            </a:r>
            <a:endParaRPr lang="ar-IQ" dirty="0" smtClean="0"/>
          </a:p>
          <a:p>
            <a:r>
              <a:rPr lang="en-US" dirty="0" smtClean="0"/>
              <a:t>3D </a:t>
            </a:r>
            <a:endParaRPr lang="ar-IQ" dirty="0" smtClean="0"/>
          </a:p>
          <a:p>
            <a:r>
              <a:rPr lang="en-US" dirty="0" smtClean="0"/>
              <a:t>Typography</a:t>
            </a:r>
            <a:endParaRPr lang="ar-IQ" dirty="0" smtClean="0"/>
          </a:p>
          <a:p>
            <a:r>
              <a:rPr lang="en-US" dirty="0"/>
              <a:t>collage</a:t>
            </a:r>
            <a:r>
              <a:rPr lang="en-US" dirty="0" smtClean="0"/>
              <a:t> </a:t>
            </a:r>
            <a:endParaRPr lang="ar-IQ" dirty="0" smtClean="0"/>
          </a:p>
          <a:p>
            <a:r>
              <a:rPr lang="en-US" dirty="0"/>
              <a:t>apps motion </a:t>
            </a:r>
            <a:r>
              <a:rPr lang="en-US" dirty="0" smtClean="0"/>
              <a:t>graphic</a:t>
            </a:r>
            <a:endParaRPr lang="ar-IQ" dirty="0" smtClean="0"/>
          </a:p>
          <a:p>
            <a:r>
              <a:rPr lang="en-US" dirty="0"/>
              <a:t>Infographic</a:t>
            </a:r>
            <a:endParaRPr lang="en-US" dirty="0" smtClean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76846" y="365124"/>
            <a:ext cx="9274628" cy="1325563"/>
          </a:xfrm>
        </p:spPr>
        <p:txBody>
          <a:bodyPr/>
          <a:lstStyle/>
          <a:p>
            <a:pPr algn="r"/>
            <a:r>
              <a:rPr lang="ar-IQ" b="1" dirty="0" smtClean="0">
                <a:solidFill>
                  <a:srgbClr val="00B0BD"/>
                </a:solidFill>
                <a:latin typeface="Somar" panose="00000500000000000000" pitchFamily="50" charset="-78"/>
                <a:cs typeface="Somar" panose="00000500000000000000" pitchFamily="50" charset="-78"/>
              </a:rPr>
              <a:t>شنو انواع الموشن كرافكس ؟</a:t>
            </a:r>
            <a:endParaRPr lang="en-US" b="1" dirty="0">
              <a:solidFill>
                <a:srgbClr val="00B0BD"/>
              </a:solidFill>
              <a:latin typeface="Somar" panose="00000500000000000000" pitchFamily="50" charset="-78"/>
              <a:cs typeface="Somar" panose="000005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28803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8144" y="365125"/>
            <a:ext cx="9125656" cy="1325563"/>
          </a:xfrm>
        </p:spPr>
        <p:txBody>
          <a:bodyPr/>
          <a:lstStyle/>
          <a:p>
            <a:r>
              <a:rPr lang="ar-IQ" dirty="0" smtClean="0"/>
              <a:t>2</a:t>
            </a:r>
            <a:r>
              <a:rPr lang="en-US" dirty="0" smtClean="0"/>
              <a:t>D</a:t>
            </a:r>
            <a:endParaRPr lang="en-US" dirty="0"/>
          </a:p>
        </p:txBody>
      </p:sp>
      <p:pic>
        <p:nvPicPr>
          <p:cNvPr id="4" name="videoplayback (2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27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82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1794" y="365125"/>
            <a:ext cx="9352005" cy="1325563"/>
          </a:xfrm>
        </p:spPr>
        <p:txBody>
          <a:bodyPr/>
          <a:lstStyle/>
          <a:p>
            <a:r>
              <a:rPr lang="en-US" dirty="0"/>
              <a:t>collage</a:t>
            </a:r>
          </a:p>
        </p:txBody>
      </p:sp>
      <p:pic>
        <p:nvPicPr>
          <p:cNvPr id="4" name="Dwayne Johnson - Back Against The Wall (Collage Animation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>
                  <p14:fade in="2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</p:spPr>
      </p:pic>
    </p:spTree>
    <p:extLst>
      <p:ext uri="{BB962C8B-B14F-4D97-AF65-F5344CB8AC3E}">
        <p14:creationId xmlns:p14="http://schemas.microsoft.com/office/powerpoint/2010/main" val="2158820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4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9428" y="365125"/>
            <a:ext cx="9394371" cy="1325563"/>
          </a:xfrm>
        </p:spPr>
        <p:txBody>
          <a:bodyPr/>
          <a:lstStyle/>
          <a:p>
            <a:r>
              <a:rPr lang="en-US" dirty="0"/>
              <a:t>Typography </a:t>
            </a:r>
          </a:p>
        </p:txBody>
      </p:sp>
      <p:pic>
        <p:nvPicPr>
          <p:cNvPr id="4" name="Y2Mate.is - فيديو موشن جرافيك تايبوجرافي-Ylo6gtqL4MU-720p-164383192243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51751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1051265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0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3930" y="365125"/>
            <a:ext cx="9289869" cy="1325563"/>
          </a:xfrm>
        </p:spPr>
        <p:txBody>
          <a:bodyPr/>
          <a:lstStyle/>
          <a:p>
            <a:r>
              <a:rPr lang="en-US" dirty="0" smtClean="0"/>
              <a:t>Advanced Motion graphics </a:t>
            </a:r>
            <a:endParaRPr lang="en-US" dirty="0"/>
          </a:p>
        </p:txBody>
      </p:sp>
      <p:pic>
        <p:nvPicPr>
          <p:cNvPr id="4" name="2D Motion Graphics _ Inspiration Serie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607568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262" y="365125"/>
            <a:ext cx="9359537" cy="1325563"/>
          </a:xfrm>
        </p:spPr>
        <p:txBody>
          <a:bodyPr/>
          <a:lstStyle/>
          <a:p>
            <a:r>
              <a:rPr lang="en-US" b="1" dirty="0" smtClean="0">
                <a:solidFill>
                  <a:srgbClr val="00B0BD"/>
                </a:solidFill>
              </a:rPr>
              <a:t>Vector vs Photo</a:t>
            </a:r>
            <a:endParaRPr lang="en-US" b="1" dirty="0">
              <a:solidFill>
                <a:srgbClr val="00B0B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4262" y="1410789"/>
            <a:ext cx="9359538" cy="966651"/>
          </a:xfrm>
        </p:spPr>
        <p:txBody>
          <a:bodyPr/>
          <a:lstStyle/>
          <a:p>
            <a:pPr marL="0" indent="0" algn="r" rtl="1">
              <a:buNone/>
            </a:pPr>
            <a:r>
              <a:rPr lang="ar-IQ" dirty="0">
                <a:latin typeface="Somar" panose="00000500000000000000" pitchFamily="50" charset="-78"/>
                <a:cs typeface="Somar" panose="00000500000000000000" pitchFamily="50" charset="-78"/>
              </a:rPr>
              <a:t>تسمح الرسومات </a:t>
            </a:r>
            <a:r>
              <a:rPr lang="ar-IQ" dirty="0" smtClean="0">
                <a:latin typeface="Somar" panose="00000500000000000000" pitchFamily="50" charset="-78"/>
                <a:cs typeface="Somar" panose="00000500000000000000" pitchFamily="50" charset="-78"/>
              </a:rPr>
              <a:t>الفكترز للمبدعين </a:t>
            </a:r>
            <a:r>
              <a:rPr lang="ar-IQ" dirty="0">
                <a:latin typeface="Somar" panose="00000500000000000000" pitchFamily="50" charset="-78"/>
                <a:cs typeface="Somar" panose="00000500000000000000" pitchFamily="50" charset="-78"/>
              </a:rPr>
              <a:t>ببناء أعمال فنية عالية الجودة ، بخطوط وأشكال نظيفة يمكن تغيير حجمها إلى أي حجم.</a:t>
            </a:r>
            <a:endParaRPr lang="en-US" dirty="0">
              <a:latin typeface="Somar" panose="00000500000000000000" pitchFamily="50" charset="-78"/>
              <a:cs typeface="Somar" panose="00000500000000000000" pitchFamily="50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098" y="3034801"/>
            <a:ext cx="4165524" cy="28957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98080" y="5930537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Image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137" y="3034801"/>
            <a:ext cx="2630514" cy="26299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03269" y="5869577"/>
            <a:ext cx="2710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vector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123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336" y="1216025"/>
            <a:ext cx="435133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467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636</TotalTime>
  <Words>305</Words>
  <Application>Microsoft Office PowerPoint</Application>
  <PresentationFormat>Widescreen</PresentationFormat>
  <Paragraphs>82</Paragraphs>
  <Slides>26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Somar</vt:lpstr>
      <vt:lpstr>Times New Roman</vt:lpstr>
      <vt:lpstr>Office Theme</vt:lpstr>
      <vt:lpstr>Motion Graphics</vt:lpstr>
      <vt:lpstr>شنو هو الموشن كرافكس ؟</vt:lpstr>
      <vt:lpstr>شنو انواع الموشن كرافكس ؟</vt:lpstr>
      <vt:lpstr>2D</vt:lpstr>
      <vt:lpstr>collage</vt:lpstr>
      <vt:lpstr>Typography </vt:lpstr>
      <vt:lpstr>Advanced Motion graphics </vt:lpstr>
      <vt:lpstr>Vector vs Photo</vt:lpstr>
      <vt:lpstr>PowerPoint Presentation</vt:lpstr>
      <vt:lpstr>مراحل انشاء فديو موشن</vt:lpstr>
      <vt:lpstr>السكربت</vt:lpstr>
      <vt:lpstr>التصميم</vt:lpstr>
      <vt:lpstr>PowerPoint Presentation</vt:lpstr>
      <vt:lpstr>PowerPoint Presentation</vt:lpstr>
      <vt:lpstr>افضل برامج التحريك</vt:lpstr>
      <vt:lpstr>افضل برامج المونتاج </vt:lpstr>
      <vt:lpstr>اضافة المؤثرات</vt:lpstr>
      <vt:lpstr>وتصدير الفديو</vt:lpstr>
      <vt:lpstr>شلون اتعلم الموشن كرافكس ؟</vt:lpstr>
      <vt:lpstr>اهم المصادر التعليمية </vt:lpstr>
      <vt:lpstr>منين انزل  فكترز </vt:lpstr>
      <vt:lpstr>شلون ابدي ادخل بسوق العمل ؟</vt:lpstr>
      <vt:lpstr>شرح واجهة البرنامج </vt:lpstr>
      <vt:lpstr>اهم التحريكات الاساسية </vt:lpstr>
      <vt:lpstr>تطبيق بسيط</vt:lpstr>
      <vt:lpstr>اسئلة عن الموشن 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Motion Graphics Course</dc:title>
  <dc:creator>hp</dc:creator>
  <cp:lastModifiedBy>hp</cp:lastModifiedBy>
  <cp:revision>43</cp:revision>
  <dcterms:created xsi:type="dcterms:W3CDTF">2021-10-01T06:03:55Z</dcterms:created>
  <dcterms:modified xsi:type="dcterms:W3CDTF">2022-02-04T08:41:04Z</dcterms:modified>
</cp:coreProperties>
</file>